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1140" r:id="rId2"/>
    <p:sldId id="1218" r:id="rId3"/>
    <p:sldId id="1176" r:id="rId4"/>
    <p:sldId id="1177" r:id="rId5"/>
    <p:sldId id="1201" r:id="rId6"/>
    <p:sldId id="1216" r:id="rId7"/>
    <p:sldId id="1213" r:id="rId8"/>
    <p:sldId id="1217" r:id="rId9"/>
    <p:sldId id="1155" r:id="rId10"/>
    <p:sldId id="1221" r:id="rId11"/>
    <p:sldId id="1223" r:id="rId12"/>
    <p:sldId id="1222" r:id="rId13"/>
    <p:sldId id="1214" r:id="rId14"/>
    <p:sldId id="1215" r:id="rId15"/>
    <p:sldId id="1211" r:id="rId16"/>
    <p:sldId id="1185" r:id="rId17"/>
    <p:sldId id="1186" r:id="rId18"/>
    <p:sldId id="1212" r:id="rId19"/>
    <p:sldId id="1184" r:id="rId20"/>
    <p:sldId id="1181" r:id="rId21"/>
    <p:sldId id="1229" r:id="rId22"/>
    <p:sldId id="1210" r:id="rId23"/>
    <p:sldId id="1224" r:id="rId24"/>
    <p:sldId id="1225" r:id="rId25"/>
    <p:sldId id="1209" r:id="rId26"/>
    <p:sldId id="1207" r:id="rId27"/>
    <p:sldId id="1227" r:id="rId28"/>
    <p:sldId id="1228" r:id="rId29"/>
  </p:sldIdLst>
  <p:sldSz cx="9144000" cy="6858000" type="screen4x3"/>
  <p:notesSz cx="6797675" cy="9874250"/>
  <p:custShowLst>
    <p:custShow name="Custom Show 1" id="0">
      <p:sldLst>
        <p:sld r:id="rId2"/>
        <p:sld r:id="rId3"/>
        <p:sld r:id="rId7"/>
        <p:sld r:id="rId5"/>
        <p:sld r:id="rId6"/>
        <p:sld r:id="rId9"/>
        <p:sld r:id="rId10"/>
        <p:sld r:id="rId8"/>
        <p:sld r:id="rId4"/>
        <p:sld r:id="rId14"/>
        <p:sld r:id="rId15"/>
        <p:sld r:id="rId23"/>
        <p:sld r:id="rId16"/>
        <p:sld r:id="rId19"/>
        <p:sld r:id="rId20"/>
        <p:sld r:id="rId17"/>
        <p:sld r:id="rId18"/>
      </p:sldLst>
    </p:custShow>
  </p:custShowLst>
  <p:defaultTextStyle>
    <a:defPPr>
      <a:defRPr lang="is-I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01" userDrawn="1">
          <p15:clr>
            <a:srgbClr val="A4A3A4"/>
          </p15:clr>
        </p15:guide>
        <p15:guide id="3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æunn" initials="S" lastIdx="1" clrIdx="0"/>
  <p:cmAuthor id="1" name="Guðmundur R. Jónsson" initials="GRJ" lastIdx="1" clrIdx="1"/>
  <p:cmAuthor id="2" name="saeunnst" initials="s" lastIdx="1" clrIdx="2">
    <p:extLst/>
  </p:cmAuthor>
  <p:cmAuthor id="3" name="Sæunn  Stefánsdóttir" initials="SS" lastIdx="4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0000"/>
    <a:srgbClr val="E9EFF7"/>
    <a:srgbClr val="7C7C7C"/>
    <a:srgbClr val="5E5E5E"/>
    <a:srgbClr val="0066FF"/>
    <a:srgbClr val="0000FF"/>
    <a:srgbClr val="034A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41" autoAdjust="0"/>
    <p:restoredTop sz="96404" autoAdjust="0"/>
  </p:normalViewPr>
  <p:slideViewPr>
    <p:cSldViewPr>
      <p:cViewPr varScale="1">
        <p:scale>
          <a:sx n="116" d="100"/>
          <a:sy n="116" d="100"/>
        </p:scale>
        <p:origin x="172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4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80" d="100"/>
          <a:sy n="80" d="100"/>
        </p:scale>
        <p:origin x="4014" y="144"/>
      </p:cViewPr>
      <p:guideLst>
        <p:guide orient="horz" pos="3110"/>
        <p:guide pos="2101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1ABEBB21-2B62-440B-A74E-6A42A6238AD4}" type="datetimeFigureOut">
              <a:rPr lang="is-IS"/>
              <a:pPr>
                <a:defRPr/>
              </a:pPr>
              <a:t>18.10.2016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895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95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FFE8633D-0906-4778-A5CD-C038B0B40489}" type="slidenum">
              <a:rPr lang="is-IS"/>
              <a:pPr>
                <a:defRPr/>
              </a:pPr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2372094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69B447D-19FB-4BC6-8184-C45D2259F912}" type="datetimeFigureOut">
              <a:rPr lang="is-IS"/>
              <a:pPr>
                <a:defRPr/>
              </a:pPr>
              <a:t>18.10.2016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s-I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5" y="4691064"/>
            <a:ext cx="5438775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s-I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895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895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3B02602-D598-4357-B561-165787A77B19}" type="slidenum">
              <a:rPr lang="is-IS"/>
              <a:pPr>
                <a:defRPr/>
              </a:pPr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8836068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30275" y="741363"/>
            <a:ext cx="3770313" cy="28273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62533" y="3784997"/>
            <a:ext cx="5455697" cy="4896544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s-I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435228B-08A9-4CD8-9A80-A5E60D5D2E26}" type="slidenum">
              <a:rPr lang="is-I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is-I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6124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 err="1" smtClean="0"/>
              <a:t>Roarmap</a:t>
            </a:r>
            <a:r>
              <a:rPr lang="is-IS" dirty="0" smtClean="0"/>
              <a:t>, </a:t>
            </a:r>
            <a:r>
              <a:rPr lang="is-IS" baseline="0" dirty="0" smtClean="0"/>
              <a:t> þróunin varðandi sjóði sem hafa sett sér stefnu um </a:t>
            </a:r>
            <a:r>
              <a:rPr lang="is-IS" baseline="0" dirty="0" err="1" smtClean="0"/>
              <a:t>oa</a:t>
            </a:r>
            <a:endParaRPr lang="is-I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B02602-D598-4357-B561-165787A77B19}" type="slidenum">
              <a:rPr lang="is-IS" smtClean="0"/>
              <a:pPr>
                <a:defRPr/>
              </a:pPr>
              <a:t>10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193790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b="0" baseline="0" dirty="0" smtClean="0"/>
              <a:t>Not </a:t>
            </a:r>
            <a:r>
              <a:rPr lang="is-IS" b="0" baseline="0" dirty="0" err="1" smtClean="0"/>
              <a:t>specified</a:t>
            </a:r>
            <a:r>
              <a:rPr lang="is-IS" b="0" baseline="0" dirty="0" smtClean="0"/>
              <a:t>, Not </a:t>
            </a:r>
            <a:r>
              <a:rPr lang="is-IS" b="0" baseline="0" dirty="0" err="1" smtClean="0"/>
              <a:t>Mentioned</a:t>
            </a:r>
            <a:r>
              <a:rPr lang="is-IS" b="0" baseline="0" dirty="0" smtClean="0"/>
              <a:t>, Not </a:t>
            </a:r>
            <a:r>
              <a:rPr lang="is-IS" b="0" baseline="0" dirty="0" err="1" smtClean="0"/>
              <a:t>applicable</a:t>
            </a:r>
            <a:r>
              <a:rPr lang="is-IS" b="0" baseline="0" dirty="0" smtClean="0"/>
              <a:t>. Hjá Rannís eru upplýsingarnar aðgengilegar á sérstakri síðu.</a:t>
            </a:r>
            <a:endParaRPr lang="is-I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B02602-D598-4357-B561-165787A77B19}" type="slidenum">
              <a:rPr lang="is-IS" smtClean="0"/>
              <a:pPr>
                <a:defRPr/>
              </a:pPr>
              <a:t>11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7537854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41363"/>
            <a:ext cx="4124325" cy="3092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5" y="4073030"/>
            <a:ext cx="5438775" cy="5305921"/>
          </a:xfrm>
        </p:spPr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B02602-D598-4357-B561-165787A77B19}" type="slidenum">
              <a:rPr lang="is-IS" smtClean="0"/>
              <a:pPr>
                <a:defRPr/>
              </a:pPr>
              <a:t>12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1230238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B02602-D598-4357-B561-165787A77B19}" type="slidenum">
              <a:rPr lang="is-IS" smtClean="0"/>
              <a:pPr>
                <a:defRPr/>
              </a:pPr>
              <a:t>13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601333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B02602-D598-4357-B561-165787A77B19}" type="slidenum">
              <a:rPr lang="is-IS" smtClean="0"/>
              <a:pPr>
                <a:defRPr/>
              </a:pPr>
              <a:t>14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2572401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B02602-D598-4357-B561-165787A77B19}" type="slidenum">
              <a:rPr lang="is-IS" smtClean="0"/>
              <a:pPr>
                <a:defRPr/>
              </a:pPr>
              <a:t>15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0693369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B02602-D598-4357-B561-165787A77B19}" type="slidenum">
              <a:rPr lang="is-IS" smtClean="0"/>
              <a:pPr>
                <a:defRPr/>
              </a:pPr>
              <a:t>16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8402844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B02602-D598-4357-B561-165787A77B19}" type="slidenum">
              <a:rPr lang="is-IS" smtClean="0"/>
              <a:pPr>
                <a:defRPr/>
              </a:pPr>
              <a:t>17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1418771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B02602-D598-4357-B561-165787A77B19}" type="slidenum">
              <a:rPr lang="is-IS" smtClean="0"/>
              <a:pPr>
                <a:defRPr/>
              </a:pPr>
              <a:t>18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48166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41363"/>
            <a:ext cx="3405188" cy="2552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5" y="3640982"/>
            <a:ext cx="5438775" cy="5493496"/>
          </a:xfrm>
        </p:spPr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B02602-D598-4357-B561-165787A77B19}" type="slidenum">
              <a:rPr lang="is-IS" smtClean="0"/>
              <a:pPr>
                <a:defRPr/>
              </a:pPr>
              <a:t>19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689852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B02602-D598-4357-B561-165787A77B19}" type="slidenum">
              <a:rPr lang="is-IS" smtClean="0"/>
              <a:pPr>
                <a:defRPr/>
              </a:pPr>
              <a:t>2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9871741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B02602-D598-4357-B561-165787A77B19}" type="slidenum">
              <a:rPr lang="is-IS" smtClean="0"/>
              <a:pPr>
                <a:defRPr/>
              </a:pPr>
              <a:t>20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9252733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 smtClean="0"/>
              <a:t>Taflan er </a:t>
            </a:r>
            <a:r>
              <a:rPr lang="is-IS" dirty="0" err="1" smtClean="0"/>
              <a:t>þýdd</a:t>
            </a:r>
            <a:r>
              <a:rPr lang="is-IS" baseline="0" dirty="0" smtClean="0"/>
              <a:t>. Bókasafn </a:t>
            </a:r>
            <a:r>
              <a:rPr lang="is-IS" baseline="0" dirty="0" err="1" smtClean="0"/>
              <a:t>University</a:t>
            </a:r>
            <a:r>
              <a:rPr lang="is-IS" baseline="0" dirty="0" smtClean="0"/>
              <a:t> of </a:t>
            </a:r>
            <a:r>
              <a:rPr lang="is-IS" baseline="0" dirty="0" err="1" smtClean="0"/>
              <a:t>Southern</a:t>
            </a:r>
            <a:r>
              <a:rPr lang="is-IS" baseline="0" dirty="0" smtClean="0"/>
              <a:t> </a:t>
            </a:r>
            <a:r>
              <a:rPr lang="is-IS" baseline="0" dirty="0" err="1" smtClean="0"/>
              <a:t>California</a:t>
            </a:r>
            <a:endParaRPr lang="is-IS" baseline="0" dirty="0" smtClean="0"/>
          </a:p>
          <a:p>
            <a:r>
              <a:rPr lang="is-IS" dirty="0" smtClean="0"/>
              <a:t>http://osc.universityofcalifornia.edu/2015/12/a-social-networking-site-is-not-an-open-access-repository/</a:t>
            </a:r>
          </a:p>
          <a:p>
            <a:r>
              <a:rPr lang="is-IS" dirty="0" smtClean="0"/>
              <a:t>http://osc.universityofcalifornia.edu/wp-content/uploads/2015/12/OARSvsSNSlarge.png</a:t>
            </a:r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B02602-D598-4357-B561-165787A77B19}" type="slidenum">
              <a:rPr lang="is-IS" smtClean="0"/>
              <a:pPr>
                <a:defRPr/>
              </a:pPr>
              <a:t>21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419969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B02602-D598-4357-B561-165787A77B19}" type="slidenum">
              <a:rPr lang="is-IS" smtClean="0"/>
              <a:pPr>
                <a:defRPr/>
              </a:pPr>
              <a:t>22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8082148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8517" y="4443414"/>
            <a:ext cx="5599713" cy="4691064"/>
          </a:xfrm>
        </p:spPr>
        <p:txBody>
          <a:bodyPr/>
          <a:lstStyle/>
          <a:p>
            <a:endParaRPr lang="is-I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B02602-D598-4357-B561-165787A77B19}" type="slidenum">
              <a:rPr lang="is-IS" smtClean="0"/>
              <a:pPr>
                <a:defRPr/>
              </a:pPr>
              <a:t>23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4989985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B02602-D598-4357-B561-165787A77B19}" type="slidenum">
              <a:rPr lang="is-IS" smtClean="0"/>
              <a:pPr>
                <a:defRPr/>
              </a:pPr>
              <a:t>24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2190326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0913" y="593725"/>
            <a:ext cx="3692525" cy="27701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74501" y="3857005"/>
            <a:ext cx="5472608" cy="552194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is-IS" dirty="0" smtClean="0"/>
              <a:t>http://www.slideshare.net/xploreNET/creative-commons-licenses-explained-at-a-glance?qid=0aff99d4-ebc2-4c61-892f-810833509814&amp;v=&amp;b=&amp;from_search=1</a:t>
            </a:r>
          </a:p>
          <a:p>
            <a:pPr>
              <a:spcBef>
                <a:spcPts val="0"/>
              </a:spcBef>
            </a:pPr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B02602-D598-4357-B561-165787A77B19}" type="slidenum">
              <a:rPr lang="is-IS" smtClean="0"/>
              <a:pPr>
                <a:defRPr/>
              </a:pPr>
              <a:t>25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9210986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B02602-D598-4357-B561-165787A77B19}" type="slidenum">
              <a:rPr lang="is-IS" smtClean="0"/>
              <a:pPr>
                <a:defRPr/>
              </a:pPr>
              <a:t>26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932006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B02602-D598-4357-B561-165787A77B19}" type="slidenum">
              <a:rPr lang="is-IS" smtClean="0"/>
              <a:pPr>
                <a:defRPr/>
              </a:pPr>
              <a:t>27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2736633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B02602-D598-4357-B561-165787A77B19}" type="slidenum">
              <a:rPr lang="is-IS" smtClean="0"/>
              <a:pPr>
                <a:defRPr/>
              </a:pPr>
              <a:t>28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770787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41363"/>
            <a:ext cx="3763963" cy="2822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2533" y="3857005"/>
            <a:ext cx="5438775" cy="5521946"/>
          </a:xfrm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s-IS" dirty="0" smtClean="0"/>
              <a:t>Skv.</a:t>
            </a:r>
            <a:r>
              <a:rPr lang="is-IS" baseline="0" dirty="0" smtClean="0"/>
              <a:t> Berlínaryfirlýsingunni verða </a:t>
            </a:r>
            <a:r>
              <a:rPr lang="is-IS" dirty="0" smtClean="0"/>
              <a:t>rétthafar</a:t>
            </a:r>
            <a:r>
              <a:rPr lang="is-IS" baseline="0" dirty="0" smtClean="0"/>
              <a:t> efnis: „</a:t>
            </a:r>
            <a:r>
              <a:rPr lang="is-IS" dirty="0" smtClean="0"/>
              <a:t>að hafa veitt </a:t>
            </a:r>
            <a:r>
              <a:rPr lang="is-IS" b="0" dirty="0" err="1" smtClean="0"/>
              <a:t>óafturkræfa</a:t>
            </a:r>
            <a:r>
              <a:rPr lang="is-IS" b="0" dirty="0" smtClean="0"/>
              <a:t> og almenna heimild til frjálsar notkunar, afritunar, dreifingar, opinberrar birtingar og gerðar afleiddra verka, svo lengi sem uppruna er rétt getið; hins vegar að framlagið </a:t>
            </a:r>
            <a:r>
              <a:rPr lang="is-IS" b="0" dirty="0" err="1" smtClean="0"/>
              <a:t>sé</a:t>
            </a:r>
            <a:r>
              <a:rPr lang="is-IS" b="0" dirty="0" smtClean="0"/>
              <a:t> í heild geymt í almennt aðgengilegum gagnagrunni sem er haldið við af stofnun sem hefur opinn aðgang og langtímavarðveislu að markmiði </a:t>
            </a:r>
            <a:r>
              <a:rPr lang="is-IS" b="0" dirty="0" err="1" smtClean="0"/>
              <a:t>sínu</a:t>
            </a:r>
            <a:r>
              <a:rPr lang="is-IS" b="0" dirty="0" smtClean="0"/>
              <a:t>.“  Texti</a:t>
            </a:r>
            <a:r>
              <a:rPr lang="is-IS" b="0" baseline="0" dirty="0" smtClean="0"/>
              <a:t> „“ af síðunni </a:t>
            </a:r>
            <a:r>
              <a:rPr lang="is-IS" b="0" baseline="0" dirty="0" err="1" smtClean="0"/>
              <a:t>opinnadgangur.is</a:t>
            </a:r>
            <a:endParaRPr lang="en-GB" sz="1200" b="0" baseline="0" dirty="0" smtClean="0"/>
          </a:p>
          <a:p>
            <a:endParaRPr lang="is-IS" baseline="0" dirty="0" smtClean="0"/>
          </a:p>
          <a:p>
            <a:endParaRPr lang="is-IS" baseline="0" dirty="0" smtClean="0"/>
          </a:p>
          <a:p>
            <a:endParaRPr lang="is-IS" baseline="0" dirty="0" smtClean="0"/>
          </a:p>
          <a:p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dirty="0" smtClean="0"/>
          </a:p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B02602-D598-4357-B561-165787A77B19}" type="slidenum">
              <a:rPr lang="is-IS" smtClean="0"/>
              <a:pPr>
                <a:defRPr/>
              </a:pPr>
              <a:t>3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46623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 smtClean="0"/>
          </a:p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B02602-D598-4357-B561-165787A77B19}" type="slidenum">
              <a:rPr lang="is-IS" smtClean="0"/>
              <a:pPr>
                <a:defRPr/>
              </a:pPr>
              <a:t>4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458011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41363"/>
            <a:ext cx="4052888" cy="3038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2533" y="3929013"/>
            <a:ext cx="5438775" cy="5112568"/>
          </a:xfrm>
        </p:spPr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B02602-D598-4357-B561-165787A77B19}" type="slidenum">
              <a:rPr lang="is-IS" smtClean="0"/>
              <a:pPr>
                <a:defRPr/>
              </a:pPr>
              <a:t>5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920901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B02602-D598-4357-B561-165787A77B19}" type="slidenum">
              <a:rPr lang="is-IS" smtClean="0"/>
              <a:pPr>
                <a:defRPr/>
              </a:pPr>
              <a:t>6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0722945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 smtClean="0"/>
              <a:t>ROARMAP – </a:t>
            </a:r>
            <a:r>
              <a:rPr lang="is-IS" b="0" dirty="0" err="1" smtClean="0"/>
              <a:t>registry</a:t>
            </a:r>
            <a:r>
              <a:rPr lang="is-IS" b="0" dirty="0" smtClean="0"/>
              <a:t> of </a:t>
            </a:r>
            <a:r>
              <a:rPr lang="is-IS" b="0" dirty="0" err="1" smtClean="0"/>
              <a:t>open</a:t>
            </a:r>
            <a:r>
              <a:rPr lang="is-IS" b="0" dirty="0" smtClean="0"/>
              <a:t> </a:t>
            </a:r>
            <a:r>
              <a:rPr lang="is-IS" b="0" dirty="0" err="1" smtClean="0"/>
              <a:t>access</a:t>
            </a:r>
            <a:r>
              <a:rPr lang="is-IS" b="0" dirty="0" smtClean="0"/>
              <a:t> </a:t>
            </a:r>
            <a:r>
              <a:rPr lang="is-IS" b="0" dirty="0" err="1" smtClean="0"/>
              <a:t>repository</a:t>
            </a:r>
            <a:r>
              <a:rPr lang="is-IS" b="0" dirty="0" smtClean="0"/>
              <a:t> mandates</a:t>
            </a:r>
            <a:r>
              <a:rPr lang="is-IS" b="0" baseline="0" dirty="0" smtClean="0"/>
              <a:t> and </a:t>
            </a:r>
            <a:r>
              <a:rPr lang="is-IS" b="0" baseline="0" dirty="0" err="1" smtClean="0"/>
              <a:t>policies</a:t>
            </a:r>
            <a:r>
              <a:rPr lang="is-IS" b="0" baseline="0" dirty="0" smtClean="0"/>
              <a:t>. </a:t>
            </a:r>
          </a:p>
          <a:p>
            <a:endParaRPr lang="is-IS" b="0" baseline="0" dirty="0" smtClean="0"/>
          </a:p>
          <a:p>
            <a:r>
              <a:rPr lang="is-IS" dirty="0" smtClean="0"/>
              <a:t>Alls 786</a:t>
            </a:r>
          </a:p>
          <a:p>
            <a:r>
              <a:rPr lang="is-IS" dirty="0" smtClean="0"/>
              <a:t>Rannsóknastofnanir</a:t>
            </a:r>
            <a:r>
              <a:rPr lang="is-IS" baseline="0" dirty="0" smtClean="0"/>
              <a:t> – 571</a:t>
            </a:r>
          </a:p>
          <a:p>
            <a:r>
              <a:rPr lang="is-IS" baseline="0" dirty="0" smtClean="0"/>
              <a:t>Funder – 81</a:t>
            </a:r>
          </a:p>
          <a:p>
            <a:r>
              <a:rPr lang="is-IS" baseline="0" dirty="0" err="1" smtClean="0"/>
              <a:t>Sub-unit</a:t>
            </a:r>
            <a:r>
              <a:rPr lang="is-IS" baseline="0" dirty="0" smtClean="0"/>
              <a:t> á rannsóknastofnun – 71</a:t>
            </a:r>
          </a:p>
          <a:p>
            <a:r>
              <a:rPr lang="is-IS" baseline="0" dirty="0" smtClean="0"/>
              <a:t>Funder and </a:t>
            </a:r>
            <a:r>
              <a:rPr lang="is-IS" baseline="0" dirty="0" err="1" smtClean="0"/>
              <a:t>research</a:t>
            </a:r>
            <a:r>
              <a:rPr lang="is-IS" baseline="0" dirty="0" smtClean="0"/>
              <a:t> </a:t>
            </a:r>
            <a:r>
              <a:rPr lang="is-IS" baseline="0" dirty="0" err="1" smtClean="0"/>
              <a:t>institution</a:t>
            </a:r>
            <a:r>
              <a:rPr lang="is-IS" baseline="0" dirty="0" smtClean="0"/>
              <a:t> – 54</a:t>
            </a:r>
          </a:p>
          <a:p>
            <a:r>
              <a:rPr lang="is-IS" baseline="0" dirty="0" err="1" smtClean="0"/>
              <a:t>Multiple</a:t>
            </a:r>
            <a:r>
              <a:rPr lang="is-IS" baseline="0" dirty="0" smtClean="0"/>
              <a:t> </a:t>
            </a:r>
            <a:r>
              <a:rPr lang="is-IS" baseline="0" dirty="0" err="1" smtClean="0"/>
              <a:t>research</a:t>
            </a:r>
            <a:r>
              <a:rPr lang="is-IS" baseline="0" dirty="0" smtClean="0"/>
              <a:t> </a:t>
            </a:r>
            <a:r>
              <a:rPr lang="is-IS" baseline="0" dirty="0" err="1" smtClean="0"/>
              <a:t>institutions</a:t>
            </a:r>
            <a:r>
              <a:rPr lang="is-IS" baseline="0" dirty="0" smtClean="0"/>
              <a:t> – 9</a:t>
            </a:r>
          </a:p>
          <a:p>
            <a:endParaRPr lang="is-IS" baseline="0" dirty="0" smtClean="0"/>
          </a:p>
          <a:p>
            <a:r>
              <a:rPr lang="is-IS" baseline="0" dirty="0" smtClean="0"/>
              <a:t>Krækjur á heimasíður.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B02602-D598-4357-B561-165787A77B19}" type="slidenum">
              <a:rPr lang="is-IS" smtClean="0"/>
              <a:pPr>
                <a:defRPr/>
              </a:pPr>
              <a:t>7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3766394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B02602-D598-4357-B561-165787A77B19}" type="slidenum">
              <a:rPr lang="is-IS" smtClean="0"/>
              <a:pPr>
                <a:defRPr/>
              </a:pPr>
              <a:t>8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0150234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B02602-D598-4357-B561-165787A77B19}" type="slidenum">
              <a:rPr lang="is-IS" smtClean="0"/>
              <a:pPr>
                <a:defRPr/>
              </a:pPr>
              <a:t>9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58205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F4203-820F-4B42-B046-5962FDD0A707}" type="datetimeFigureOut">
              <a:rPr lang="is-IS"/>
              <a:pPr>
                <a:defRPr/>
              </a:pPr>
              <a:t>18.10.2016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F583E-13E5-4F6A-BB4E-685921CF906A}" type="slidenum">
              <a:rPr lang="is-IS"/>
              <a:pPr>
                <a:defRPr/>
              </a:pPr>
              <a:t>‹#›</a:t>
            </a:fld>
            <a:endParaRPr lang="is-I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D7F2D-7333-4748-A3B4-9DF26BD9E07F}" type="datetimeFigureOut">
              <a:rPr lang="is-IS"/>
              <a:pPr>
                <a:defRPr/>
              </a:pPr>
              <a:t>18.10.2016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097E1-FD32-4216-918B-CB238231F10A}" type="slidenum">
              <a:rPr lang="is-IS"/>
              <a:pPr>
                <a:defRPr/>
              </a:pPr>
              <a:t>‹#›</a:t>
            </a:fld>
            <a:endParaRPr lang="is-I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B9EB0-E253-43D0-9547-CD6457877CA0}" type="datetimeFigureOut">
              <a:rPr lang="is-IS"/>
              <a:pPr>
                <a:defRPr/>
              </a:pPr>
              <a:t>18.10.2016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CA5C7-09F9-4A0C-BB53-D847C157F762}" type="slidenum">
              <a:rPr lang="is-IS"/>
              <a:pPr>
                <a:defRPr/>
              </a:pPr>
              <a:t>‹#›</a:t>
            </a:fld>
            <a:endParaRPr lang="is-I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C6ABF-1882-4CFE-AC90-98F54854E012}" type="datetimeFigureOut">
              <a:rPr lang="is-IS"/>
              <a:pPr>
                <a:defRPr/>
              </a:pPr>
              <a:t>18.10.2016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D6C5D-45E5-4E49-8ED3-F50D3DB97456}" type="slidenum">
              <a:rPr lang="is-IS"/>
              <a:pPr>
                <a:defRPr/>
              </a:pPr>
              <a:t>‹#›</a:t>
            </a:fld>
            <a:endParaRPr lang="is-I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F8DF9-CDB2-42A0-B512-6C9C0B79632F}" type="datetimeFigureOut">
              <a:rPr lang="is-IS"/>
              <a:pPr>
                <a:defRPr/>
              </a:pPr>
              <a:t>18.10.2016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BF1FB-6916-4390-926F-3C45610FD43C}" type="slidenum">
              <a:rPr lang="is-IS"/>
              <a:pPr>
                <a:defRPr/>
              </a:pPr>
              <a:t>‹#›</a:t>
            </a:fld>
            <a:endParaRPr lang="is-I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37333-28E0-4600-8BCE-42305038C21D}" type="datetimeFigureOut">
              <a:rPr lang="is-IS"/>
              <a:pPr>
                <a:defRPr/>
              </a:pPr>
              <a:t>18.10.2016</a:t>
            </a:fld>
            <a:endParaRPr lang="is-I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59122-4303-405C-B49E-748EBBA7597F}" type="slidenum">
              <a:rPr lang="is-IS"/>
              <a:pPr>
                <a:defRPr/>
              </a:pPr>
              <a:t>‹#›</a:t>
            </a:fld>
            <a:endParaRPr lang="is-I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8C8A2-7919-46DF-9F2C-0621E0BF3EAF}" type="datetimeFigureOut">
              <a:rPr lang="is-IS"/>
              <a:pPr>
                <a:defRPr/>
              </a:pPr>
              <a:t>18.10.2016</a:t>
            </a:fld>
            <a:endParaRPr lang="is-I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C1124-5850-4B32-B952-DA63C14A9B2F}" type="slidenum">
              <a:rPr lang="is-IS"/>
              <a:pPr>
                <a:defRPr/>
              </a:pPr>
              <a:t>‹#›</a:t>
            </a:fld>
            <a:endParaRPr lang="is-I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FE0CD-B4FB-4BD9-A193-FBF201CD46D5}" type="datetimeFigureOut">
              <a:rPr lang="is-IS"/>
              <a:pPr>
                <a:defRPr/>
              </a:pPr>
              <a:t>18.10.2016</a:t>
            </a:fld>
            <a:endParaRPr lang="is-I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25BFD-4E71-4840-9557-D6D2E4A9DF8F}" type="slidenum">
              <a:rPr lang="is-IS"/>
              <a:pPr>
                <a:defRPr/>
              </a:pPr>
              <a:t>‹#›</a:t>
            </a:fld>
            <a:endParaRPr lang="is-I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EA32F-FB89-4687-A73F-84C6B8C9CB0E}" type="datetimeFigureOut">
              <a:rPr lang="is-IS"/>
              <a:pPr>
                <a:defRPr/>
              </a:pPr>
              <a:t>18.10.2016</a:t>
            </a:fld>
            <a:endParaRPr lang="is-I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0203C-BA38-42A1-8F29-634BE241EA73}" type="slidenum">
              <a:rPr lang="is-IS"/>
              <a:pPr>
                <a:defRPr/>
              </a:pPr>
              <a:t>‹#›</a:t>
            </a:fld>
            <a:endParaRPr lang="is-I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09CB6-BFB0-470F-BD88-12BD0E0566D1}" type="datetimeFigureOut">
              <a:rPr lang="is-IS"/>
              <a:pPr>
                <a:defRPr/>
              </a:pPr>
              <a:t>18.10.2016</a:t>
            </a:fld>
            <a:endParaRPr lang="is-I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0D4A8-339C-4CB1-A156-6B5E7819F256}" type="slidenum">
              <a:rPr lang="is-IS"/>
              <a:pPr>
                <a:defRPr/>
              </a:pPr>
              <a:t>‹#›</a:t>
            </a:fld>
            <a:endParaRPr lang="is-I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s-I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0FD26-30B1-4DA9-A861-BD538A550E4B}" type="datetimeFigureOut">
              <a:rPr lang="is-IS"/>
              <a:pPr>
                <a:defRPr/>
              </a:pPr>
              <a:t>18.10.2016</a:t>
            </a:fld>
            <a:endParaRPr lang="is-I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8EA72-B2ED-4BB5-AA3E-27418DFCBA25}" type="slidenum">
              <a:rPr lang="is-IS"/>
              <a:pPr>
                <a:defRPr/>
              </a:pPr>
              <a:t>‹#›</a:t>
            </a:fld>
            <a:endParaRPr lang="is-I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glærumynd_hi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68313" y="6302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is-I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68313" y="18446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0A2019-201D-4D29-BD20-FC4C1F7BCC46}" type="datetimeFigureOut">
              <a:rPr lang="is-IS"/>
              <a:pPr>
                <a:defRPr/>
              </a:pPr>
              <a:t>18.10.2016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292DF6-A9EA-4DAA-A06B-039A9CE6FC27}" type="slidenum">
              <a:rPr lang="is-IS"/>
              <a:pPr>
                <a:defRPr/>
              </a:pPr>
              <a:t>‹#›</a:t>
            </a:fld>
            <a:endParaRPr lang="is-I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erpa.ac.uk/romeo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 descr="forsida_rektorbl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76251"/>
            <a:ext cx="7772400" cy="1872629"/>
          </a:xfrm>
        </p:spPr>
        <p:txBody>
          <a:bodyPr/>
          <a:lstStyle/>
          <a:p>
            <a:pPr eaLnBrk="1" hangingPunct="1"/>
            <a:r>
              <a:rPr lang="is-IS" sz="3200" b="1" dirty="0" smtClean="0">
                <a:solidFill>
                  <a:schemeClr val="bg1"/>
                </a:solidFill>
              </a:rPr>
              <a:t/>
            </a:r>
            <a:br>
              <a:rPr lang="is-IS" sz="3200" b="1" dirty="0" smtClean="0">
                <a:solidFill>
                  <a:schemeClr val="bg1"/>
                </a:solidFill>
              </a:rPr>
            </a:br>
            <a:r>
              <a:rPr lang="is-IS" sz="3600" b="1" dirty="0" smtClean="0">
                <a:solidFill>
                  <a:schemeClr val="bg1"/>
                </a:solidFill>
              </a:rPr>
              <a:t>Opinn aðgangur</a:t>
            </a:r>
            <a:endParaRPr lang="is-IS" sz="1800" b="1" dirty="0" smtClean="0">
              <a:solidFill>
                <a:schemeClr val="bg1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725144"/>
            <a:ext cx="9144000" cy="1752600"/>
          </a:xfrm>
        </p:spPr>
        <p:txBody>
          <a:bodyPr/>
          <a:lstStyle/>
          <a:p>
            <a:pPr eaLnBrk="1" hangingPunct="1"/>
            <a:endParaRPr lang="is-IS" sz="2300" b="1" dirty="0" smtClean="0">
              <a:solidFill>
                <a:srgbClr val="A80000"/>
              </a:solidFill>
              <a:ea typeface="Geneva"/>
              <a:cs typeface="Geneva"/>
            </a:endParaRPr>
          </a:p>
          <a:p>
            <a:pPr eaLnBrk="1" hangingPunct="1"/>
            <a:r>
              <a:rPr lang="is-IS" sz="2300" b="1" dirty="0" smtClean="0">
                <a:solidFill>
                  <a:srgbClr val="A80000"/>
                </a:solidFill>
                <a:ea typeface="Geneva"/>
                <a:cs typeface="Geneva"/>
              </a:rPr>
              <a:t>Málþing Félags </a:t>
            </a:r>
            <a:r>
              <a:rPr lang="is-IS" sz="2300" b="1" dirty="0">
                <a:solidFill>
                  <a:srgbClr val="A80000"/>
                </a:solidFill>
                <a:ea typeface="Geneva"/>
                <a:cs typeface="Geneva"/>
              </a:rPr>
              <a:t>rannsóknastjóra á Íslandi </a:t>
            </a:r>
            <a:endParaRPr lang="is-IS" sz="2300" b="1" dirty="0" smtClean="0">
              <a:solidFill>
                <a:srgbClr val="A80000"/>
              </a:solidFill>
              <a:ea typeface="Geneva"/>
              <a:cs typeface="Geneva"/>
            </a:endParaRPr>
          </a:p>
          <a:p>
            <a:pPr eaLnBrk="1" hangingPunct="1"/>
            <a:r>
              <a:rPr lang="is-IS" sz="1800" b="1" dirty="0" smtClean="0">
                <a:solidFill>
                  <a:srgbClr val="A80000"/>
                </a:solidFill>
                <a:latin typeface="Arial" pitchFamily="34" charset="0"/>
                <a:ea typeface="Geneva"/>
                <a:cs typeface="Arial" pitchFamily="34" charset="0"/>
              </a:rPr>
              <a:t>14. október 2016</a:t>
            </a:r>
          </a:p>
          <a:p>
            <a:pPr eaLnBrk="1" hangingPunct="1">
              <a:lnSpc>
                <a:spcPct val="130000"/>
              </a:lnSpc>
            </a:pPr>
            <a:r>
              <a:rPr lang="is-IS" sz="2300" b="1" dirty="0" smtClean="0">
                <a:solidFill>
                  <a:srgbClr val="A80000"/>
                </a:solidFill>
              </a:rPr>
              <a:t>Birna Gunnarsdóttir</a:t>
            </a:r>
          </a:p>
          <a:p>
            <a:pPr eaLnBrk="1" hangingPunct="1">
              <a:lnSpc>
                <a:spcPct val="80000"/>
              </a:lnSpc>
            </a:pPr>
            <a:r>
              <a:rPr lang="is-IS" sz="1800" dirty="0" smtClean="0">
                <a:solidFill>
                  <a:srgbClr val="8A0000"/>
                </a:solidFill>
              </a:rPr>
              <a:t> 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is-IS" sz="1700" dirty="0" smtClean="0">
              <a:solidFill>
                <a:srgbClr val="8A0000"/>
              </a:solidFill>
              <a:ea typeface="Geneva"/>
              <a:cs typeface="Geneva"/>
            </a:endParaRPr>
          </a:p>
          <a:p>
            <a:pPr eaLnBrk="1" hangingPunct="1">
              <a:lnSpc>
                <a:spcPct val="80000"/>
              </a:lnSpc>
            </a:pPr>
            <a:endParaRPr lang="is-IS" sz="1600" b="1" dirty="0" smtClean="0">
              <a:solidFill>
                <a:srgbClr val="8A0000"/>
              </a:solidFill>
              <a:ea typeface="Geneva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186047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Stefnur sjóða</a:t>
            </a:r>
            <a:endParaRPr lang="is-I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641" y="1844676"/>
            <a:ext cx="6047655" cy="4031770"/>
          </a:xfrm>
        </p:spPr>
      </p:pic>
    </p:spTree>
    <p:extLst>
      <p:ext uri="{BB962C8B-B14F-4D97-AF65-F5344CB8AC3E}">
        <p14:creationId xmlns:p14="http://schemas.microsoft.com/office/powerpoint/2010/main" val="171672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Stefna Rannís um opinn aðgang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0845" y="1786050"/>
            <a:ext cx="4824536" cy="464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32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Stefna Rannís um opinn aðgang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sz="2500" dirty="0"/>
              <a:t>https://www.rannis.is/starfsemi/opinn-adgangur/</a:t>
            </a:r>
          </a:p>
          <a:p>
            <a:r>
              <a:rPr lang="is-IS" sz="2500" dirty="0" smtClean="0"/>
              <a:t>Hvetur til birtinga í </a:t>
            </a:r>
            <a:r>
              <a:rPr lang="is-IS" sz="2500" dirty="0" err="1" smtClean="0"/>
              <a:t>OA-tímaritum</a:t>
            </a:r>
            <a:endParaRPr lang="is-IS" sz="2500" dirty="0" smtClean="0"/>
          </a:p>
          <a:p>
            <a:r>
              <a:rPr lang="is-IS" sz="2500" dirty="0" smtClean="0"/>
              <a:t>Safnvistun á </a:t>
            </a:r>
            <a:r>
              <a:rPr lang="is-IS" sz="2500" dirty="0" err="1" smtClean="0"/>
              <a:t>lokaútgáfu</a:t>
            </a:r>
            <a:r>
              <a:rPr lang="is-IS" sz="2500" dirty="0" smtClean="0"/>
              <a:t> handrits heimil ef birt er í lokuðu áskriftartímariti</a:t>
            </a:r>
          </a:p>
          <a:p>
            <a:r>
              <a:rPr lang="is-IS" sz="2500" dirty="0" smtClean="0"/>
              <a:t>Skil í varðveislusafn um leið og </a:t>
            </a:r>
            <a:r>
              <a:rPr lang="is-IS" sz="2500" dirty="0" err="1" smtClean="0"/>
              <a:t>útgáfa</a:t>
            </a:r>
            <a:r>
              <a:rPr lang="is-IS" sz="2500" dirty="0" smtClean="0"/>
              <a:t> er samþykkt</a:t>
            </a:r>
          </a:p>
          <a:p>
            <a:r>
              <a:rPr lang="is-IS" sz="2500" dirty="0" err="1" smtClean="0"/>
              <a:t>Undanþágur</a:t>
            </a:r>
            <a:r>
              <a:rPr lang="is-IS" sz="2500" dirty="0" smtClean="0"/>
              <a:t> / tafir á birtingu heimilar</a:t>
            </a:r>
          </a:p>
        </p:txBody>
      </p:sp>
    </p:spTree>
    <p:extLst>
      <p:ext uri="{BB962C8B-B14F-4D97-AF65-F5344CB8AC3E}">
        <p14:creationId xmlns:p14="http://schemas.microsoft.com/office/powerpoint/2010/main" val="78514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Yfirlit um OA stefnu H2020 hjá ROARMAP</a:t>
            </a:r>
            <a:endParaRPr lang="is-I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1709" y="1556792"/>
            <a:ext cx="8902807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8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Yfirlit um OA stefnu H2020 hjá ROARMAP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4687" y="1773238"/>
            <a:ext cx="9104876" cy="475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54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Opinn aðgangur – gull</a:t>
            </a:r>
            <a:endParaRPr lang="is-I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26563" b="10092"/>
          <a:stretch/>
        </p:blipFill>
        <p:spPr>
          <a:xfrm>
            <a:off x="1331640" y="1773238"/>
            <a:ext cx="6624737" cy="465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20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OA </a:t>
            </a:r>
            <a:r>
              <a:rPr lang="en-GB" dirty="0" err="1" smtClean="0"/>
              <a:t>eða</a:t>
            </a:r>
            <a:r>
              <a:rPr lang="en-GB" dirty="0" smtClean="0"/>
              <a:t> </a:t>
            </a:r>
            <a:r>
              <a:rPr lang="en-GB" dirty="0" err="1" smtClean="0"/>
              <a:t>blönduð</a:t>
            </a:r>
            <a:r>
              <a:rPr lang="en-GB" dirty="0"/>
              <a:t> </a:t>
            </a:r>
            <a:r>
              <a:rPr lang="en-GB" dirty="0" err="1" smtClean="0"/>
              <a:t>útgáfa</a:t>
            </a:r>
            <a:r>
              <a:rPr lang="en-GB" dirty="0" smtClean="0"/>
              <a:t> 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Sum </a:t>
            </a:r>
            <a:r>
              <a:rPr lang="en-GB" sz="2800" dirty="0" err="1" smtClean="0"/>
              <a:t>tímarit</a:t>
            </a:r>
            <a:r>
              <a:rPr lang="en-GB" sz="2800" dirty="0" smtClean="0"/>
              <a:t> </a:t>
            </a:r>
            <a:r>
              <a:rPr lang="en-GB" sz="2800" dirty="0" err="1" smtClean="0"/>
              <a:t>birta</a:t>
            </a:r>
            <a:r>
              <a:rPr lang="en-GB" sz="2800" dirty="0" smtClean="0"/>
              <a:t> </a:t>
            </a:r>
            <a:r>
              <a:rPr lang="en-GB" sz="2800" dirty="0" err="1" smtClean="0"/>
              <a:t>aðeins</a:t>
            </a:r>
            <a:r>
              <a:rPr lang="en-GB" sz="2800" dirty="0" smtClean="0"/>
              <a:t> </a:t>
            </a:r>
            <a:r>
              <a:rPr lang="en-GB" sz="2800" dirty="0" err="1" smtClean="0"/>
              <a:t>efni</a:t>
            </a:r>
            <a:r>
              <a:rPr lang="en-GB" sz="2800" dirty="0" smtClean="0"/>
              <a:t> </a:t>
            </a:r>
            <a:r>
              <a:rPr lang="en-GB" sz="2800" dirty="0" err="1" smtClean="0"/>
              <a:t>sem</a:t>
            </a:r>
            <a:r>
              <a:rPr lang="en-GB" sz="2800" dirty="0" smtClean="0"/>
              <a:t> </a:t>
            </a:r>
            <a:r>
              <a:rPr lang="en-GB" sz="2800" dirty="0" err="1" smtClean="0"/>
              <a:t>er</a:t>
            </a:r>
            <a:r>
              <a:rPr lang="en-GB" sz="2800" dirty="0" smtClean="0"/>
              <a:t> í </a:t>
            </a:r>
            <a:r>
              <a:rPr lang="en-GB" sz="2800" dirty="0" err="1" smtClean="0"/>
              <a:t>opnum</a:t>
            </a:r>
            <a:r>
              <a:rPr lang="en-GB" sz="2800" dirty="0" smtClean="0"/>
              <a:t> </a:t>
            </a:r>
            <a:r>
              <a:rPr lang="en-GB" sz="2800" dirty="0" err="1" smtClean="0"/>
              <a:t>aðgangi</a:t>
            </a:r>
            <a:endParaRPr lang="en-GB" sz="2800" dirty="0" smtClean="0"/>
          </a:p>
          <a:p>
            <a:r>
              <a:rPr lang="en-GB" sz="2800" dirty="0" err="1" smtClean="0"/>
              <a:t>Önnur</a:t>
            </a:r>
            <a:r>
              <a:rPr lang="en-GB" sz="2800" dirty="0" smtClean="0"/>
              <a:t> </a:t>
            </a:r>
            <a:r>
              <a:rPr lang="en-GB" sz="2800" dirty="0" err="1" smtClean="0"/>
              <a:t>birta</a:t>
            </a:r>
            <a:r>
              <a:rPr lang="en-GB" sz="2800" dirty="0" smtClean="0"/>
              <a:t> </a:t>
            </a:r>
            <a:r>
              <a:rPr lang="en-GB" sz="2800" dirty="0" err="1" smtClean="0"/>
              <a:t>blandað</a:t>
            </a:r>
            <a:r>
              <a:rPr lang="en-GB" sz="2800" dirty="0" smtClean="0"/>
              <a:t> </a:t>
            </a:r>
            <a:r>
              <a:rPr lang="en-GB" sz="2800" dirty="0" err="1" smtClean="0"/>
              <a:t>efni</a:t>
            </a:r>
            <a:r>
              <a:rPr lang="en-GB" sz="2800" dirty="0" smtClean="0"/>
              <a:t>, </a:t>
            </a:r>
            <a:r>
              <a:rPr lang="en-GB" sz="2800" dirty="0" err="1" smtClean="0"/>
              <a:t>sumt</a:t>
            </a:r>
            <a:r>
              <a:rPr lang="en-GB" sz="2800" dirty="0" smtClean="0"/>
              <a:t> í </a:t>
            </a:r>
            <a:r>
              <a:rPr lang="en-GB" sz="2800" dirty="0" err="1" smtClean="0"/>
              <a:t>opnum</a:t>
            </a:r>
            <a:r>
              <a:rPr lang="en-GB" sz="2800" dirty="0" smtClean="0"/>
              <a:t> </a:t>
            </a:r>
            <a:r>
              <a:rPr lang="en-GB" sz="2800" dirty="0" err="1" smtClean="0"/>
              <a:t>aðgangi</a:t>
            </a:r>
            <a:r>
              <a:rPr lang="en-GB" sz="2800" dirty="0" smtClean="0"/>
              <a:t> </a:t>
            </a:r>
            <a:r>
              <a:rPr lang="en-GB" sz="2800" dirty="0" err="1" smtClean="0"/>
              <a:t>og</a:t>
            </a:r>
            <a:r>
              <a:rPr lang="en-GB" sz="2800" dirty="0" smtClean="0"/>
              <a:t> </a:t>
            </a:r>
            <a:r>
              <a:rPr lang="en-GB" sz="2800" dirty="0" err="1" smtClean="0"/>
              <a:t>annað</a:t>
            </a:r>
            <a:r>
              <a:rPr lang="en-GB" sz="2800" dirty="0" smtClean="0"/>
              <a:t> </a:t>
            </a:r>
            <a:r>
              <a:rPr lang="en-GB" sz="2800" dirty="0" err="1" smtClean="0"/>
              <a:t>aðeins</a:t>
            </a:r>
            <a:r>
              <a:rPr lang="en-GB" sz="2800" dirty="0" smtClean="0"/>
              <a:t> </a:t>
            </a:r>
            <a:r>
              <a:rPr lang="en-GB" sz="2800" dirty="0" err="1" smtClean="0"/>
              <a:t>opið</a:t>
            </a:r>
            <a:r>
              <a:rPr lang="en-GB" sz="2800" dirty="0" smtClean="0"/>
              <a:t> </a:t>
            </a:r>
            <a:r>
              <a:rPr lang="en-GB" sz="2800" dirty="0" err="1" smtClean="0"/>
              <a:t>áskrifendum</a:t>
            </a:r>
            <a:r>
              <a:rPr lang="en-GB" sz="2800" dirty="0" smtClean="0"/>
              <a:t>. </a:t>
            </a:r>
          </a:p>
          <a:p>
            <a:pPr lvl="1"/>
            <a:r>
              <a:rPr lang="en-GB" dirty="0" smtClean="0"/>
              <a:t>Sum </a:t>
            </a:r>
            <a:r>
              <a:rPr lang="en-GB" dirty="0" err="1" smtClean="0"/>
              <a:t>tímarit</a:t>
            </a:r>
            <a:r>
              <a:rPr lang="en-GB" dirty="0" smtClean="0"/>
              <a:t> </a:t>
            </a:r>
            <a:r>
              <a:rPr lang="en-GB" dirty="0" err="1" smtClean="0"/>
              <a:t>nýta</a:t>
            </a:r>
            <a:r>
              <a:rPr lang="en-GB" dirty="0" smtClean="0"/>
              <a:t> </a:t>
            </a:r>
            <a:r>
              <a:rPr lang="en-GB" dirty="0" err="1" smtClean="0"/>
              <a:t>kosti</a:t>
            </a:r>
            <a:r>
              <a:rPr lang="en-GB" dirty="0" smtClean="0"/>
              <a:t> </a:t>
            </a:r>
            <a:r>
              <a:rPr lang="en-GB" dirty="0" err="1" smtClean="0"/>
              <a:t>beggja</a:t>
            </a:r>
            <a:r>
              <a:rPr lang="en-GB" dirty="0" smtClean="0"/>
              <a:t> </a:t>
            </a:r>
            <a:r>
              <a:rPr lang="en-GB" dirty="0" err="1" smtClean="0"/>
              <a:t>kerfa</a:t>
            </a:r>
            <a:r>
              <a:rPr lang="en-GB" dirty="0" smtClean="0"/>
              <a:t>, </a:t>
            </a:r>
            <a:r>
              <a:rPr lang="en-GB" dirty="0" err="1" smtClean="0"/>
              <a:t>innheima</a:t>
            </a:r>
            <a:r>
              <a:rPr lang="en-GB" dirty="0" smtClean="0"/>
              <a:t> </a:t>
            </a:r>
            <a:r>
              <a:rPr lang="en-GB" dirty="0" err="1" smtClean="0"/>
              <a:t>útgáfugjöld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áskriftargjöld</a:t>
            </a:r>
            <a:r>
              <a:rPr lang="en-GB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9889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Græna</a:t>
            </a:r>
            <a:r>
              <a:rPr lang="en-GB" dirty="0" smtClean="0"/>
              <a:t> </a:t>
            </a:r>
            <a:r>
              <a:rPr lang="en-GB" dirty="0" err="1" smtClean="0"/>
              <a:t>leiðin</a:t>
            </a:r>
            <a:r>
              <a:rPr lang="en-GB" dirty="0" smtClean="0"/>
              <a:t> – </a:t>
            </a:r>
            <a:r>
              <a:rPr lang="en-GB" dirty="0" err="1" smtClean="0"/>
              <a:t>skráning</a:t>
            </a:r>
            <a:r>
              <a:rPr lang="en-GB" dirty="0" smtClean="0"/>
              <a:t> </a:t>
            </a:r>
            <a:r>
              <a:rPr lang="en-GB" dirty="0" err="1" smtClean="0"/>
              <a:t>efnis</a:t>
            </a:r>
            <a:r>
              <a:rPr lang="en-GB" dirty="0" smtClean="0"/>
              <a:t> í </a:t>
            </a:r>
            <a:r>
              <a:rPr lang="en-GB" dirty="0" err="1" smtClean="0"/>
              <a:t>rafrænu</a:t>
            </a:r>
            <a:r>
              <a:rPr lang="en-GB" dirty="0" smtClean="0"/>
              <a:t> </a:t>
            </a:r>
            <a:r>
              <a:rPr lang="en-GB" dirty="0" err="1" smtClean="0"/>
              <a:t>varðveislusafni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err="1" smtClean="0"/>
              <a:t>Gjarnan</a:t>
            </a:r>
            <a:r>
              <a:rPr lang="en-GB" sz="2800" dirty="0" smtClean="0"/>
              <a:t> </a:t>
            </a:r>
            <a:r>
              <a:rPr lang="en-GB" sz="2800" dirty="0" err="1" smtClean="0"/>
              <a:t>lokaútgáfu</a:t>
            </a:r>
            <a:r>
              <a:rPr lang="en-GB" sz="2800" dirty="0" smtClean="0"/>
              <a:t> </a:t>
            </a:r>
            <a:r>
              <a:rPr lang="en-GB" sz="2800" dirty="0" err="1" smtClean="0"/>
              <a:t>höfunda</a:t>
            </a:r>
            <a:r>
              <a:rPr lang="en-GB" sz="2800" dirty="0" smtClean="0"/>
              <a:t> </a:t>
            </a:r>
            <a:r>
              <a:rPr lang="en-GB" sz="2800" dirty="0" err="1" smtClean="0"/>
              <a:t>eftir</a:t>
            </a:r>
            <a:r>
              <a:rPr lang="en-GB" sz="2800" dirty="0" smtClean="0"/>
              <a:t> </a:t>
            </a:r>
            <a:r>
              <a:rPr lang="en-GB" sz="2800" dirty="0" err="1" smtClean="0"/>
              <a:t>ritrýni</a:t>
            </a:r>
            <a:r>
              <a:rPr lang="en-GB" sz="2800" dirty="0" smtClean="0"/>
              <a:t> </a:t>
            </a:r>
            <a:r>
              <a:rPr lang="en-GB" sz="2800" dirty="0" err="1" smtClean="0"/>
              <a:t>en</a:t>
            </a:r>
            <a:r>
              <a:rPr lang="en-GB" sz="2800" dirty="0" smtClean="0"/>
              <a:t> </a:t>
            </a:r>
            <a:r>
              <a:rPr lang="en-GB" sz="2800" dirty="0" err="1" smtClean="0"/>
              <a:t>fyrir</a:t>
            </a:r>
            <a:r>
              <a:rPr lang="en-GB" sz="2800" dirty="0" smtClean="0"/>
              <a:t> </a:t>
            </a:r>
            <a:r>
              <a:rPr lang="en-GB" sz="2800" dirty="0" err="1" smtClean="0"/>
              <a:t>endanlegt</a:t>
            </a:r>
            <a:r>
              <a:rPr lang="en-GB" sz="2800" dirty="0" smtClean="0"/>
              <a:t> </a:t>
            </a:r>
            <a:r>
              <a:rPr lang="en-GB" sz="2800" dirty="0" err="1" smtClean="0"/>
              <a:t>umbrot</a:t>
            </a:r>
            <a:r>
              <a:rPr lang="en-GB" sz="2800" dirty="0" smtClean="0"/>
              <a:t> </a:t>
            </a:r>
            <a:r>
              <a:rPr lang="en-GB" sz="2800" dirty="0" err="1" smtClean="0"/>
              <a:t>útgáfunnar</a:t>
            </a:r>
            <a:r>
              <a:rPr lang="en-GB" sz="2800" dirty="0" smtClean="0"/>
              <a:t> (post-print)</a:t>
            </a:r>
          </a:p>
          <a:p>
            <a:r>
              <a:rPr lang="en-GB" sz="2800" dirty="0" smtClean="0">
                <a:hlinkClick r:id="rId3"/>
              </a:rPr>
              <a:t>Sherpa/Romeo</a:t>
            </a:r>
            <a:r>
              <a:rPr lang="en-GB" sz="2800" dirty="0" smtClean="0"/>
              <a:t> </a:t>
            </a:r>
            <a:r>
              <a:rPr lang="en-GB" sz="2800" dirty="0" err="1" smtClean="0"/>
              <a:t>birtir</a:t>
            </a:r>
            <a:r>
              <a:rPr lang="en-GB" sz="2800" dirty="0" smtClean="0"/>
              <a:t> </a:t>
            </a:r>
            <a:r>
              <a:rPr lang="en-GB" sz="2800" dirty="0" err="1" smtClean="0"/>
              <a:t>stefnu</a:t>
            </a:r>
            <a:r>
              <a:rPr lang="en-GB" sz="2800" dirty="0" smtClean="0"/>
              <a:t> </a:t>
            </a:r>
            <a:r>
              <a:rPr lang="en-GB" sz="2800" dirty="0" err="1" smtClean="0"/>
              <a:t>tímarita</a:t>
            </a:r>
            <a:r>
              <a:rPr lang="en-GB" sz="2800" dirty="0" smtClean="0"/>
              <a:t> um </a:t>
            </a:r>
            <a:r>
              <a:rPr lang="en-GB" sz="2800" dirty="0" err="1" smtClean="0"/>
              <a:t>birtingar</a:t>
            </a:r>
            <a:r>
              <a:rPr lang="en-GB" sz="2800" dirty="0" smtClean="0"/>
              <a:t> í </a:t>
            </a:r>
            <a:r>
              <a:rPr lang="en-GB" sz="2800" dirty="0" err="1" smtClean="0"/>
              <a:t>opnum</a:t>
            </a:r>
            <a:r>
              <a:rPr lang="en-GB" sz="2800" dirty="0" smtClean="0"/>
              <a:t> </a:t>
            </a:r>
            <a:r>
              <a:rPr lang="en-GB" sz="2800" dirty="0" err="1" smtClean="0"/>
              <a:t>aðgangi</a:t>
            </a:r>
            <a:endParaRPr lang="en-GB" sz="2800" dirty="0" smtClean="0"/>
          </a:p>
          <a:p>
            <a:r>
              <a:rPr lang="en-GB" sz="2800" dirty="0" err="1"/>
              <a:t>Getur</a:t>
            </a:r>
            <a:r>
              <a:rPr lang="en-GB" sz="2800" dirty="0"/>
              <a:t> </a:t>
            </a:r>
            <a:r>
              <a:rPr lang="en-GB" sz="2800" dirty="0" err="1"/>
              <a:t>verið</a:t>
            </a:r>
            <a:r>
              <a:rPr lang="en-GB" sz="2800" dirty="0"/>
              <a:t> </a:t>
            </a:r>
            <a:r>
              <a:rPr lang="en-GB" sz="2800" dirty="0" err="1"/>
              <a:t>háð</a:t>
            </a:r>
            <a:r>
              <a:rPr lang="en-GB" sz="2800" dirty="0"/>
              <a:t> </a:t>
            </a:r>
            <a:r>
              <a:rPr lang="en-GB" sz="2800" dirty="0" err="1"/>
              <a:t>biðtíma</a:t>
            </a:r>
            <a:r>
              <a:rPr lang="en-GB" sz="2800" dirty="0"/>
              <a:t> </a:t>
            </a:r>
            <a:r>
              <a:rPr lang="en-GB" sz="2800" dirty="0" err="1"/>
              <a:t>tímarits</a:t>
            </a:r>
            <a:endParaRPr lang="en-GB" sz="2800" dirty="0"/>
          </a:p>
          <a:p>
            <a:r>
              <a:rPr lang="en-GB" sz="2800" dirty="0" err="1" smtClean="0"/>
              <a:t>Varðveislusöfn</a:t>
            </a:r>
            <a:r>
              <a:rPr lang="en-GB" sz="2800" dirty="0" smtClean="0"/>
              <a:t> </a:t>
            </a:r>
            <a:r>
              <a:rPr lang="en-GB" sz="2800" dirty="0" err="1" smtClean="0"/>
              <a:t>ýmist</a:t>
            </a:r>
            <a:r>
              <a:rPr lang="en-GB" sz="2800" dirty="0" smtClean="0"/>
              <a:t> </a:t>
            </a:r>
            <a:r>
              <a:rPr lang="en-GB" sz="2800" dirty="0" err="1" smtClean="0"/>
              <a:t>tengd</a:t>
            </a:r>
            <a:r>
              <a:rPr lang="en-GB" sz="2800" dirty="0" smtClean="0"/>
              <a:t> </a:t>
            </a:r>
            <a:r>
              <a:rPr lang="en-GB" sz="2800" dirty="0" err="1" smtClean="0"/>
              <a:t>vísindagreinum</a:t>
            </a:r>
            <a:r>
              <a:rPr lang="en-GB" sz="2800" dirty="0" smtClean="0"/>
              <a:t> </a:t>
            </a:r>
            <a:r>
              <a:rPr lang="en-GB" sz="2800" dirty="0" err="1" smtClean="0"/>
              <a:t>eða</a:t>
            </a:r>
            <a:r>
              <a:rPr lang="en-GB" sz="2800" dirty="0" smtClean="0"/>
              <a:t> </a:t>
            </a:r>
            <a:r>
              <a:rPr lang="en-GB" sz="2800" dirty="0" err="1" smtClean="0"/>
              <a:t>stofnunum</a:t>
            </a:r>
            <a:endParaRPr lang="en-GB" sz="2800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70620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Opinn aðgangur – grænn</a:t>
            </a:r>
            <a:br>
              <a:rPr lang="is-IS" dirty="0" smtClean="0"/>
            </a:br>
            <a:endParaRPr lang="is-I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7" y="1773692"/>
            <a:ext cx="6566400" cy="4385019"/>
          </a:xfrm>
        </p:spPr>
      </p:pic>
    </p:spTree>
    <p:extLst>
      <p:ext uri="{BB962C8B-B14F-4D97-AF65-F5344CB8AC3E}">
        <p14:creationId xmlns:p14="http://schemas.microsoft.com/office/powerpoint/2010/main" val="240425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Útgáfugjöld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err="1" smtClean="0"/>
              <a:t>Gjöld</a:t>
            </a:r>
            <a:r>
              <a:rPr lang="en-GB" sz="2800" dirty="0" smtClean="0"/>
              <a:t> </a:t>
            </a:r>
            <a:r>
              <a:rPr lang="en-GB" sz="2800" dirty="0" err="1" smtClean="0"/>
              <a:t>sem</a:t>
            </a:r>
            <a:r>
              <a:rPr lang="en-GB" sz="2800" dirty="0" smtClean="0"/>
              <a:t> </a:t>
            </a:r>
            <a:r>
              <a:rPr lang="en-GB" sz="2800" dirty="0" err="1" smtClean="0"/>
              <a:t>útgáfur</a:t>
            </a:r>
            <a:r>
              <a:rPr lang="en-GB" sz="2800" dirty="0" smtClean="0"/>
              <a:t> </a:t>
            </a:r>
            <a:r>
              <a:rPr lang="en-GB" sz="2800" dirty="0" err="1" smtClean="0"/>
              <a:t>innheimta</a:t>
            </a:r>
            <a:r>
              <a:rPr lang="en-GB" sz="2800" dirty="0" smtClean="0"/>
              <a:t> </a:t>
            </a:r>
            <a:r>
              <a:rPr lang="en-GB" sz="2800" dirty="0" err="1" smtClean="0"/>
              <a:t>af</a:t>
            </a:r>
            <a:r>
              <a:rPr lang="en-GB" sz="2800" dirty="0" smtClean="0"/>
              <a:t> </a:t>
            </a:r>
            <a:r>
              <a:rPr lang="en-GB" sz="2800" dirty="0" err="1" smtClean="0"/>
              <a:t>höfundum</a:t>
            </a:r>
            <a:r>
              <a:rPr lang="en-GB" sz="2800" dirty="0" smtClean="0"/>
              <a:t> </a:t>
            </a:r>
            <a:r>
              <a:rPr lang="en-GB" sz="2800" dirty="0" err="1" smtClean="0"/>
              <a:t>til</a:t>
            </a:r>
            <a:r>
              <a:rPr lang="en-GB" sz="2800" dirty="0" smtClean="0"/>
              <a:t> </a:t>
            </a:r>
            <a:r>
              <a:rPr lang="en-GB" sz="2800" dirty="0" err="1" smtClean="0"/>
              <a:t>að</a:t>
            </a:r>
            <a:r>
              <a:rPr lang="en-GB" sz="2800" dirty="0"/>
              <a:t> </a:t>
            </a:r>
            <a:r>
              <a:rPr lang="en-GB" sz="2800" dirty="0" err="1" smtClean="0"/>
              <a:t>standa</a:t>
            </a:r>
            <a:r>
              <a:rPr lang="en-GB" sz="2800" dirty="0" smtClean="0"/>
              <a:t> </a:t>
            </a:r>
            <a:r>
              <a:rPr lang="en-GB" sz="2800" dirty="0" err="1" smtClean="0"/>
              <a:t>straum</a:t>
            </a:r>
            <a:r>
              <a:rPr lang="en-GB" sz="2800" dirty="0" smtClean="0"/>
              <a:t> </a:t>
            </a:r>
            <a:r>
              <a:rPr lang="en-GB" sz="2800" dirty="0" err="1" smtClean="0"/>
              <a:t>af</a:t>
            </a:r>
            <a:r>
              <a:rPr lang="en-GB" sz="2800" dirty="0" smtClean="0"/>
              <a:t> </a:t>
            </a:r>
            <a:r>
              <a:rPr lang="en-GB" sz="2800" dirty="0" err="1" smtClean="0"/>
              <a:t>útgáfukostnaði</a:t>
            </a:r>
            <a:r>
              <a:rPr lang="en-GB" sz="2800" dirty="0" smtClean="0"/>
              <a:t> </a:t>
            </a:r>
          </a:p>
          <a:p>
            <a:r>
              <a:rPr lang="en-GB" sz="2800" dirty="0" err="1" smtClean="0"/>
              <a:t>Verð</a:t>
            </a:r>
            <a:r>
              <a:rPr lang="en-GB" sz="2800" dirty="0" smtClean="0"/>
              <a:t> </a:t>
            </a:r>
            <a:r>
              <a:rPr lang="en-GB" sz="2800" dirty="0" err="1" smtClean="0"/>
              <a:t>frá</a:t>
            </a:r>
            <a:r>
              <a:rPr lang="en-GB" sz="2800" dirty="0" smtClean="0"/>
              <a:t> 40.000 kr. </a:t>
            </a:r>
            <a:r>
              <a:rPr lang="en-GB" sz="2800" dirty="0" err="1" smtClean="0"/>
              <a:t>til</a:t>
            </a:r>
            <a:r>
              <a:rPr lang="en-GB" sz="2800" dirty="0" smtClean="0"/>
              <a:t> 560.000 kr. </a:t>
            </a:r>
            <a:r>
              <a:rPr lang="en-GB" sz="2800" dirty="0"/>
              <a:t> </a:t>
            </a:r>
            <a:r>
              <a:rPr lang="en-GB" sz="2800" dirty="0" err="1" smtClean="0"/>
              <a:t>Meðalgreiðsla</a:t>
            </a:r>
            <a:r>
              <a:rPr lang="en-GB" sz="2800" dirty="0" smtClean="0"/>
              <a:t> 180.000 kr.</a:t>
            </a:r>
          </a:p>
          <a:p>
            <a:r>
              <a:rPr lang="en-GB" sz="2800" dirty="0" err="1" smtClean="0"/>
              <a:t>Gjöld</a:t>
            </a:r>
            <a:r>
              <a:rPr lang="en-GB" sz="2800" dirty="0" smtClean="0"/>
              <a:t> </a:t>
            </a:r>
            <a:r>
              <a:rPr lang="en-GB" sz="2800" dirty="0" err="1" smtClean="0"/>
              <a:t>tímarita</a:t>
            </a:r>
            <a:r>
              <a:rPr lang="en-GB" sz="2800" dirty="0"/>
              <a:t> </a:t>
            </a:r>
            <a:r>
              <a:rPr lang="en-GB" sz="2800" dirty="0" smtClean="0"/>
              <a:t>í </a:t>
            </a:r>
            <a:r>
              <a:rPr lang="en-GB" sz="2800" dirty="0" err="1" smtClean="0"/>
              <a:t>blandaðri</a:t>
            </a:r>
            <a:r>
              <a:rPr lang="en-GB" sz="2800" dirty="0" smtClean="0"/>
              <a:t> </a:t>
            </a:r>
            <a:r>
              <a:rPr lang="en-GB" sz="2800" dirty="0" err="1" smtClean="0"/>
              <a:t>útgáfu</a:t>
            </a:r>
            <a:r>
              <a:rPr lang="en-GB" sz="2800" dirty="0" smtClean="0"/>
              <a:t> (</a:t>
            </a:r>
            <a:r>
              <a:rPr lang="en-GB" sz="2800" i="1" dirty="0" smtClean="0"/>
              <a:t>hybrid</a:t>
            </a:r>
            <a:r>
              <a:rPr lang="en-GB" sz="2800" dirty="0" smtClean="0"/>
              <a:t>) </a:t>
            </a:r>
            <a:r>
              <a:rPr lang="en-GB" sz="2800" dirty="0" err="1" smtClean="0"/>
              <a:t>eru</a:t>
            </a:r>
            <a:r>
              <a:rPr lang="en-GB" sz="2800" dirty="0" smtClean="0"/>
              <a:t> </a:t>
            </a:r>
            <a:r>
              <a:rPr lang="en-GB" sz="2800" dirty="0" err="1" smtClean="0"/>
              <a:t>yfirleitt</a:t>
            </a:r>
            <a:r>
              <a:rPr lang="en-GB" sz="2800" dirty="0" smtClean="0"/>
              <a:t> </a:t>
            </a:r>
            <a:r>
              <a:rPr lang="en-GB" sz="2800" dirty="0" err="1" smtClean="0"/>
              <a:t>hærri</a:t>
            </a:r>
            <a:r>
              <a:rPr lang="en-GB" sz="2800" dirty="0" smtClean="0"/>
              <a:t> </a:t>
            </a:r>
            <a:r>
              <a:rPr lang="en-GB" sz="2800" dirty="0" err="1" smtClean="0"/>
              <a:t>en</a:t>
            </a:r>
            <a:r>
              <a:rPr lang="en-GB" sz="2800" dirty="0" smtClean="0"/>
              <a:t> </a:t>
            </a:r>
            <a:r>
              <a:rPr lang="en-GB" sz="2800" dirty="0" err="1" smtClean="0"/>
              <a:t>gjöld</a:t>
            </a:r>
            <a:r>
              <a:rPr lang="en-GB" sz="2800" dirty="0" smtClean="0"/>
              <a:t> hjá </a:t>
            </a:r>
            <a:r>
              <a:rPr lang="en-GB" sz="2800" dirty="0" err="1" smtClean="0"/>
              <a:t>tímaritum</a:t>
            </a:r>
            <a:r>
              <a:rPr lang="en-GB" sz="2800" dirty="0" smtClean="0"/>
              <a:t> </a:t>
            </a:r>
            <a:r>
              <a:rPr lang="en-GB" sz="2800" dirty="0" err="1" smtClean="0"/>
              <a:t>sem</a:t>
            </a:r>
            <a:r>
              <a:rPr lang="en-GB" sz="2800" dirty="0" smtClean="0"/>
              <a:t> </a:t>
            </a:r>
            <a:r>
              <a:rPr lang="en-GB" sz="2800" dirty="0" err="1" smtClean="0"/>
              <a:t>birta</a:t>
            </a:r>
            <a:r>
              <a:rPr lang="en-GB" sz="2800" dirty="0" smtClean="0"/>
              <a:t> </a:t>
            </a:r>
            <a:r>
              <a:rPr lang="en-GB" sz="2800" dirty="0" err="1" smtClean="0"/>
              <a:t>aðeins</a:t>
            </a:r>
            <a:r>
              <a:rPr lang="en-GB" sz="2800" dirty="0" smtClean="0"/>
              <a:t> í OA. </a:t>
            </a:r>
          </a:p>
        </p:txBody>
      </p:sp>
    </p:spTree>
    <p:extLst>
      <p:ext uri="{BB962C8B-B14F-4D97-AF65-F5344CB8AC3E}">
        <p14:creationId xmlns:p14="http://schemas.microsoft.com/office/powerpoint/2010/main" val="42315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Opinn aðgangur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5" y="1844675"/>
            <a:ext cx="7942337" cy="3960589"/>
          </a:xfrm>
        </p:spPr>
        <p:txBody>
          <a:bodyPr anchor="ctr"/>
          <a:lstStyle/>
          <a:p>
            <a:pPr lvl="1">
              <a:buFont typeface="Arial" panose="020B0604020202020204" pitchFamily="34" charset="0"/>
              <a:buChar char="•"/>
            </a:pPr>
            <a:r>
              <a:rPr lang="is-IS" dirty="0" smtClean="0"/>
              <a:t>Opinn aðgangur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s-IS" dirty="0" smtClean="0"/>
              <a:t>Stefnur um opinn aðgang og kröfur sjóða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s-IS" dirty="0" smtClean="0"/>
              <a:t>Leiðir til að birta í opnum aðgangi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s-IS" dirty="0" smtClean="0"/>
              <a:t>Skráning í </a:t>
            </a:r>
            <a:r>
              <a:rPr lang="is-IS" dirty="0" err="1" smtClean="0"/>
              <a:t>opinvisindi.is</a:t>
            </a:r>
            <a:endParaRPr lang="is-I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is-IS" dirty="0" smtClean="0"/>
              <a:t>CC leyfi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s-IS" dirty="0" smtClean="0"/>
              <a:t>ORCID auðkenni</a:t>
            </a:r>
          </a:p>
          <a:p>
            <a:pPr lvl="1"/>
            <a:endParaRPr lang="en-GB" dirty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73818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 err="1" smtClean="0"/>
              <a:t>ResearchGate</a:t>
            </a:r>
            <a:r>
              <a:rPr lang="en-GB" dirty="0" smtClean="0"/>
              <a:t> </a:t>
            </a:r>
            <a:r>
              <a:rPr lang="en-GB" dirty="0" err="1"/>
              <a:t>og</a:t>
            </a:r>
            <a:r>
              <a:rPr lang="en-GB" dirty="0"/>
              <a:t> Academia.edu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</p:txBody>
      </p:sp>
      <p:pic>
        <p:nvPicPr>
          <p:cNvPr id="1026" name="Picture 2" descr="https://encrypted-tbn0.gstatic.com/images?q=tbn:ANd9GcS8bJs7fCG9mzaD1GTPWNgsBkvsavquW8uKPQr672f-QwgLguhQfTI78T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564904"/>
            <a:ext cx="428625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Myndaniðurstaða fyrir academia edu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s-IS"/>
          </a:p>
        </p:txBody>
      </p:sp>
      <p:pic>
        <p:nvPicPr>
          <p:cNvPr id="1030" name="Picture 6" descr="Myndaniðurstaða fyrir academia.edu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358" y="4275733"/>
            <a:ext cx="5715000" cy="70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81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Safnvistun </a:t>
            </a:r>
            <a:r>
              <a:rPr lang="is-IS" dirty="0" err="1" smtClean="0"/>
              <a:t>vs</a:t>
            </a:r>
            <a:r>
              <a:rPr lang="is-IS" dirty="0" smtClean="0"/>
              <a:t>. samfélagsmiðlar</a:t>
            </a:r>
            <a:endParaRPr lang="is-I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15616" y="1700808"/>
            <a:ext cx="7087939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97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Opinn aðgangur af vafrinu þínu … </a:t>
            </a:r>
            <a:endParaRPr lang="is-I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2570" t="18633" r="59575" b="8194"/>
          <a:stretch/>
        </p:blipFill>
        <p:spPr>
          <a:xfrm>
            <a:off x="1306749" y="1412776"/>
            <a:ext cx="6552728" cy="528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39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87624" y="836712"/>
            <a:ext cx="7205463" cy="553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48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Skráning í opin vísindi</a:t>
            </a:r>
          </a:p>
          <a:p>
            <a:pPr lvl="1"/>
            <a:r>
              <a:rPr lang="is-IS" dirty="0" smtClean="0"/>
              <a:t>Safn valið</a:t>
            </a:r>
          </a:p>
          <a:p>
            <a:pPr lvl="1"/>
            <a:r>
              <a:rPr lang="is-IS" dirty="0" smtClean="0"/>
              <a:t>Fyllt í reiti</a:t>
            </a:r>
          </a:p>
          <a:p>
            <a:pPr lvl="1"/>
            <a:r>
              <a:rPr lang="is-IS" dirty="0" smtClean="0"/>
              <a:t>Skjal vistað</a:t>
            </a:r>
          </a:p>
          <a:p>
            <a:pPr lvl="1"/>
            <a:r>
              <a:rPr lang="is-IS" dirty="0" smtClean="0"/>
              <a:t>Skráning staðfest</a:t>
            </a:r>
          </a:p>
          <a:p>
            <a:pPr lvl="1"/>
            <a:r>
              <a:rPr lang="is-IS" dirty="0" smtClean="0"/>
              <a:t>Heimild staðfest</a:t>
            </a:r>
          </a:p>
          <a:p>
            <a:pPr marL="457200" lvl="1" indent="0">
              <a:buNone/>
            </a:pPr>
            <a:endParaRPr lang="is-IS" dirty="0" smtClean="0"/>
          </a:p>
          <a:p>
            <a:pPr lvl="1"/>
            <a:endParaRPr lang="is-IS" dirty="0" smtClean="0"/>
          </a:p>
          <a:p>
            <a:pPr lvl="1"/>
            <a:endParaRPr lang="is-IS" dirty="0" smtClean="0"/>
          </a:p>
          <a:p>
            <a:pPr lvl="1"/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82085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Creative</a:t>
            </a:r>
            <a:r>
              <a:rPr lang="is-IS" dirty="0" smtClean="0"/>
              <a:t> </a:t>
            </a:r>
            <a:r>
              <a:rPr lang="is-IS" dirty="0" err="1" smtClean="0"/>
              <a:t>Commons</a:t>
            </a:r>
            <a:r>
              <a:rPr lang="is-IS" dirty="0" smtClean="0"/>
              <a:t> leyfi</a:t>
            </a:r>
            <a:endParaRPr lang="is-IS" dirty="0"/>
          </a:p>
        </p:txBody>
      </p:sp>
      <p:pic>
        <p:nvPicPr>
          <p:cNvPr id="4098" name="Picture 2" descr="Myndaniðurstaða fyrir explain creative commons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8"/>
          <a:stretch/>
        </p:blipFill>
        <p:spPr bwMode="auto">
          <a:xfrm>
            <a:off x="935980" y="1412776"/>
            <a:ext cx="7294265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35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1772816"/>
            <a:ext cx="6888062" cy="50405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Open </a:t>
            </a:r>
            <a:r>
              <a:rPr lang="en-US" dirty="0"/>
              <a:t>Researcher &amp; Contributor ID </a:t>
            </a:r>
            <a:endParaRPr lang="is-I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ORCID</a:t>
            </a:r>
            <a:endParaRPr lang="is-IS" dirty="0"/>
          </a:p>
        </p:txBody>
      </p:sp>
      <p:pic>
        <p:nvPicPr>
          <p:cNvPr id="5" name="Picture 2" descr="Myndaniðurstað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63"/>
          <a:stretch/>
        </p:blipFill>
        <p:spPr bwMode="auto">
          <a:xfrm>
            <a:off x="1763688" y="2675790"/>
            <a:ext cx="2490168" cy="207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vignette3.wikia.nocookie.net/lotr/images/f/f2/Gimbatulash.jpg/revision/latest?cb=201106170459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75790"/>
            <a:ext cx="2361365" cy="207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2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Næstu skref …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Kynningar á opnum aðgangi</a:t>
            </a:r>
          </a:p>
          <a:p>
            <a:r>
              <a:rPr lang="is-IS" dirty="0" smtClean="0"/>
              <a:t>Þróun varðveislusafnsins </a:t>
            </a:r>
            <a:r>
              <a:rPr lang="is-IS" dirty="0" err="1" smtClean="0"/>
              <a:t>opinvisindi.is</a:t>
            </a:r>
            <a:endParaRPr lang="is-IS" dirty="0" smtClean="0"/>
          </a:p>
          <a:p>
            <a:r>
              <a:rPr lang="is-IS" dirty="0" smtClean="0"/>
              <a:t>Aðstoð við skráningu nýs efnis</a:t>
            </a:r>
          </a:p>
          <a:p>
            <a:pPr lvl="1"/>
            <a:r>
              <a:rPr lang="is-IS" dirty="0" smtClean="0"/>
              <a:t>Á bókasöfnum / Starfsmenn geta einnig skráð sjálfir</a:t>
            </a:r>
          </a:p>
          <a:p>
            <a:r>
              <a:rPr lang="is-IS" dirty="0" smtClean="0"/>
              <a:t>Eldra efni í </a:t>
            </a:r>
            <a:r>
              <a:rPr lang="is-IS" dirty="0" err="1" smtClean="0"/>
              <a:t>opinvisindi.is</a:t>
            </a:r>
            <a:endParaRPr lang="is-IS" dirty="0" smtClean="0"/>
          </a:p>
          <a:p>
            <a:pPr lvl="1"/>
            <a:r>
              <a:rPr lang="is-IS" dirty="0" smtClean="0"/>
              <a:t>Sérstaklega hugað að styrktum rannsóknum</a:t>
            </a:r>
          </a:p>
          <a:p>
            <a:r>
              <a:rPr lang="is-IS" dirty="0" smtClean="0"/>
              <a:t>Ábendingar </a:t>
            </a:r>
            <a:r>
              <a:rPr lang="is-IS" dirty="0"/>
              <a:t>um val á tímaritum</a:t>
            </a:r>
          </a:p>
          <a:p>
            <a:r>
              <a:rPr lang="is-IS" dirty="0"/>
              <a:t>ORCID auðkenni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02477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is-IS" sz="4000" dirty="0" smtClean="0"/>
              <a:t>Takk fyrir !</a:t>
            </a:r>
            <a:endParaRPr lang="is-IS" sz="4000" dirty="0"/>
          </a:p>
        </p:txBody>
      </p:sp>
    </p:spTree>
    <p:extLst>
      <p:ext uri="{BB962C8B-B14F-4D97-AF65-F5344CB8AC3E}">
        <p14:creationId xmlns:p14="http://schemas.microsoft.com/office/powerpoint/2010/main" val="332225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Hvað</a:t>
            </a:r>
            <a:r>
              <a:rPr lang="en-GB" dirty="0" smtClean="0"/>
              <a:t> </a:t>
            </a:r>
            <a:r>
              <a:rPr lang="en-GB" dirty="0" err="1" smtClean="0"/>
              <a:t>er</a:t>
            </a:r>
            <a:r>
              <a:rPr lang="en-GB" dirty="0" smtClean="0"/>
              <a:t> </a:t>
            </a:r>
            <a:r>
              <a:rPr lang="en-GB" dirty="0" err="1" smtClean="0"/>
              <a:t>opinn</a:t>
            </a:r>
            <a:r>
              <a:rPr lang="en-GB" dirty="0" smtClean="0"/>
              <a:t> </a:t>
            </a:r>
            <a:r>
              <a:rPr lang="en-GB" dirty="0" err="1" smtClean="0"/>
              <a:t>aðgangur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5" y="1844675"/>
            <a:ext cx="7942337" cy="4525963"/>
          </a:xfrm>
        </p:spPr>
        <p:txBody>
          <a:bodyPr/>
          <a:lstStyle/>
          <a:p>
            <a:r>
              <a:rPr lang="en-GB" sz="2500" dirty="0" err="1" smtClean="0"/>
              <a:t>Óheftur</a:t>
            </a:r>
            <a:r>
              <a:rPr lang="en-GB" sz="2500" dirty="0" smtClean="0"/>
              <a:t> </a:t>
            </a:r>
            <a:r>
              <a:rPr lang="en-GB" sz="2500" dirty="0" err="1" smtClean="0"/>
              <a:t>aðgangur</a:t>
            </a:r>
            <a:r>
              <a:rPr lang="en-GB" sz="2500" dirty="0" smtClean="0"/>
              <a:t> á </a:t>
            </a:r>
            <a:r>
              <a:rPr lang="en-GB" sz="2500" dirty="0" err="1" smtClean="0"/>
              <a:t>internetinu</a:t>
            </a:r>
            <a:r>
              <a:rPr lang="en-GB" sz="2500" dirty="0" smtClean="0"/>
              <a:t> </a:t>
            </a:r>
            <a:r>
              <a:rPr lang="en-GB" sz="2500" dirty="0" err="1" smtClean="0"/>
              <a:t>að</a:t>
            </a:r>
            <a:r>
              <a:rPr lang="en-GB" sz="2500" dirty="0" smtClean="0"/>
              <a:t> </a:t>
            </a:r>
            <a:r>
              <a:rPr lang="en-GB" sz="2500" dirty="0" err="1" smtClean="0"/>
              <a:t>ritrýndum</a:t>
            </a:r>
            <a:r>
              <a:rPr lang="en-GB" sz="2500" dirty="0" smtClean="0"/>
              <a:t> </a:t>
            </a:r>
            <a:r>
              <a:rPr lang="en-GB" sz="2500" dirty="0" err="1" smtClean="0"/>
              <a:t>vísindagreinum</a:t>
            </a:r>
            <a:r>
              <a:rPr lang="en-GB" sz="2500" dirty="0" smtClean="0"/>
              <a:t> </a:t>
            </a:r>
          </a:p>
          <a:p>
            <a:pPr lvl="1"/>
            <a:r>
              <a:rPr lang="en-GB" sz="2000" dirty="0" err="1" smtClean="0"/>
              <a:t>Án</a:t>
            </a:r>
            <a:r>
              <a:rPr lang="en-GB" sz="2000" dirty="0" smtClean="0"/>
              <a:t> </a:t>
            </a:r>
            <a:r>
              <a:rPr lang="en-GB" sz="2000" dirty="0" err="1" smtClean="0"/>
              <a:t>endurgjalds</a:t>
            </a:r>
            <a:endParaRPr lang="en-GB" sz="2000" dirty="0"/>
          </a:p>
          <a:p>
            <a:pPr lvl="1"/>
            <a:r>
              <a:rPr lang="en-GB" sz="2000" dirty="0" err="1" smtClean="0"/>
              <a:t>Laus</a:t>
            </a:r>
            <a:r>
              <a:rPr lang="en-GB" sz="2000" dirty="0" smtClean="0"/>
              <a:t> </a:t>
            </a:r>
            <a:r>
              <a:rPr lang="en-GB" sz="2000" dirty="0" err="1" smtClean="0"/>
              <a:t>við</a:t>
            </a:r>
            <a:r>
              <a:rPr lang="en-GB" sz="2000" dirty="0" smtClean="0"/>
              <a:t> </a:t>
            </a:r>
            <a:r>
              <a:rPr lang="en-GB" sz="2000" dirty="0" err="1" smtClean="0"/>
              <a:t>flestar</a:t>
            </a:r>
            <a:r>
              <a:rPr lang="en-GB" sz="2000" dirty="0" smtClean="0"/>
              <a:t> </a:t>
            </a:r>
            <a:r>
              <a:rPr lang="en-GB" sz="2000" dirty="0" err="1" smtClean="0"/>
              <a:t>hömlur</a:t>
            </a:r>
            <a:r>
              <a:rPr lang="en-GB" sz="2000" dirty="0" smtClean="0"/>
              <a:t> á </a:t>
            </a:r>
            <a:r>
              <a:rPr lang="en-GB" sz="2000" dirty="0" err="1" smtClean="0"/>
              <a:t>notkun</a:t>
            </a:r>
            <a:endParaRPr lang="en-GB" sz="2000" dirty="0" smtClean="0"/>
          </a:p>
          <a:p>
            <a:pPr lvl="1"/>
            <a:endParaRPr lang="en-GB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sz="2500" dirty="0" err="1" smtClean="0"/>
              <a:t>Búdapest</a:t>
            </a:r>
            <a:r>
              <a:rPr lang="en-GB" sz="2500" dirty="0" smtClean="0"/>
              <a:t>, Bethesda </a:t>
            </a:r>
            <a:r>
              <a:rPr lang="en-GB" sz="2500" dirty="0" err="1" smtClean="0"/>
              <a:t>og</a:t>
            </a:r>
            <a:r>
              <a:rPr lang="en-GB" sz="2500" dirty="0" smtClean="0"/>
              <a:t> </a:t>
            </a:r>
            <a:r>
              <a:rPr lang="en-GB" sz="2500" dirty="0" err="1" smtClean="0"/>
              <a:t>Berlín</a:t>
            </a:r>
            <a:endParaRPr lang="en-GB" sz="2500" dirty="0"/>
          </a:p>
          <a:p>
            <a:pPr marL="457200" lvl="1" indent="0">
              <a:buNone/>
            </a:pPr>
            <a:endParaRPr lang="en-GB" sz="2000" dirty="0" smtClean="0"/>
          </a:p>
          <a:p>
            <a:pPr lvl="1"/>
            <a:endParaRPr lang="en-GB" sz="2000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541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File:The Internet is Serious Business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781" y="1556792"/>
            <a:ext cx="6864664" cy="481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38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Kostir</a:t>
            </a:r>
            <a:r>
              <a:rPr lang="en-US" dirty="0" smtClean="0"/>
              <a:t> </a:t>
            </a:r>
            <a:r>
              <a:rPr lang="en-US" dirty="0" err="1" smtClean="0"/>
              <a:t>þess</a:t>
            </a:r>
            <a:r>
              <a:rPr lang="en-US" dirty="0" smtClean="0"/>
              <a:t> </a:t>
            </a:r>
            <a:r>
              <a:rPr lang="en-US" dirty="0" err="1" smtClean="0"/>
              <a:t>að</a:t>
            </a:r>
            <a:r>
              <a:rPr lang="en-US" dirty="0" smtClean="0"/>
              <a:t> </a:t>
            </a:r>
            <a:r>
              <a:rPr lang="en-US" dirty="0" err="1" smtClean="0"/>
              <a:t>birta</a:t>
            </a:r>
            <a:r>
              <a:rPr lang="en-US" dirty="0" smtClean="0"/>
              <a:t> í </a:t>
            </a:r>
            <a:r>
              <a:rPr lang="en-US" dirty="0" err="1" smtClean="0"/>
              <a:t>opnum</a:t>
            </a:r>
            <a:r>
              <a:rPr lang="en-US" dirty="0" smtClean="0"/>
              <a:t> </a:t>
            </a:r>
            <a:r>
              <a:rPr lang="en-US" dirty="0" err="1" smtClean="0"/>
              <a:t>aðgangi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99592" y="1412776"/>
            <a:ext cx="7560840" cy="5168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476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5" y="1844675"/>
            <a:ext cx="7416825" cy="4525963"/>
          </a:xfrm>
        </p:spPr>
        <p:txBody>
          <a:bodyPr anchor="ctr"/>
          <a:lstStyle/>
          <a:p>
            <a:pPr marL="0" indent="0">
              <a:buNone/>
            </a:pPr>
            <a:r>
              <a:rPr lang="en-US" sz="2800" dirty="0" smtClean="0"/>
              <a:t>Whether </a:t>
            </a:r>
            <a:r>
              <a:rPr lang="en-US" sz="2800" dirty="0"/>
              <a:t>a given line of research serves wellness or </a:t>
            </a:r>
            <a:r>
              <a:rPr lang="en-US" sz="2800" dirty="0" smtClean="0"/>
              <a:t>wisdom</a:t>
            </a:r>
            <a:r>
              <a:rPr lang="en-US" sz="2800" dirty="0"/>
              <a:t>, energy or enlightenment, protein synthesis </a:t>
            </a:r>
            <a:r>
              <a:rPr lang="en-US" sz="2800" dirty="0" smtClean="0"/>
              <a:t>or public </a:t>
            </a:r>
            <a:r>
              <a:rPr lang="en-US" sz="2800" dirty="0"/>
              <a:t>safety, OA helps it serve those purposes faster, </a:t>
            </a:r>
            <a:r>
              <a:rPr lang="en-US" sz="2800" dirty="0" smtClean="0"/>
              <a:t>better</a:t>
            </a:r>
            <a:r>
              <a:rPr lang="en-US" sz="2800" dirty="0"/>
              <a:t>, and more universally</a:t>
            </a:r>
            <a:r>
              <a:rPr lang="en-US" sz="2800" dirty="0" smtClean="0"/>
              <a:t>.</a:t>
            </a:r>
          </a:p>
          <a:p>
            <a:pPr marL="0" indent="0" algn="r">
              <a:buNone/>
            </a:pPr>
            <a:r>
              <a:rPr lang="is-IS" sz="1800" dirty="0" smtClean="0"/>
              <a:t>Peter </a:t>
            </a:r>
            <a:r>
              <a:rPr lang="is-IS" sz="1800" dirty="0" err="1" smtClean="0"/>
              <a:t>Suber</a:t>
            </a:r>
            <a:r>
              <a:rPr lang="is-IS" sz="1800" dirty="0" smtClean="0"/>
              <a:t>, </a:t>
            </a:r>
            <a:r>
              <a:rPr lang="is-IS" sz="1800" dirty="0" err="1" smtClean="0"/>
              <a:t>Open</a:t>
            </a:r>
            <a:r>
              <a:rPr lang="is-IS" sz="1800" dirty="0" smtClean="0"/>
              <a:t> Access, 2012</a:t>
            </a:r>
            <a:endParaRPr lang="is-IS" sz="1800" dirty="0"/>
          </a:p>
        </p:txBody>
      </p:sp>
      <p:pic>
        <p:nvPicPr>
          <p:cNvPr id="4" name="Picture 2" descr="C:\Users\starshel\Downloads\OpenAccesslogo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867" y="738351"/>
            <a:ext cx="2664296" cy="101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66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Stofnanir og sjóðir </a:t>
            </a:r>
            <a:br>
              <a:rPr lang="is-IS" dirty="0" smtClean="0"/>
            </a:br>
            <a:r>
              <a:rPr lang="is-IS" dirty="0" smtClean="0"/>
              <a:t>með stefnu um opinn aðgang</a:t>
            </a:r>
            <a:endParaRPr lang="is-I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96938" y="2088356"/>
            <a:ext cx="7347470" cy="402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49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b="1" dirty="0" smtClean="0"/>
              <a:t>Stefnur háskóla</a:t>
            </a:r>
            <a:endParaRPr lang="is-I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s-IS" dirty="0" smtClean="0"/>
              <a:t>Háskólinn á Bifröst</a:t>
            </a:r>
          </a:p>
          <a:p>
            <a:pPr lvl="1"/>
            <a:r>
              <a:rPr lang="is-IS" dirty="0" smtClean="0"/>
              <a:t>Fyrstur íslenskra háskóla til að setja OA stefnu, 2011</a:t>
            </a:r>
          </a:p>
          <a:p>
            <a:pPr lvl="1"/>
            <a:r>
              <a:rPr lang="is-IS" dirty="0" smtClean="0"/>
              <a:t>Nær til fræðigreina sem birtast í vísindatímaritum</a:t>
            </a:r>
          </a:p>
          <a:p>
            <a:pPr lvl="1"/>
            <a:r>
              <a:rPr lang="is-IS" dirty="0" err="1" smtClean="0"/>
              <a:t>Undanþágur</a:t>
            </a:r>
            <a:r>
              <a:rPr lang="is-IS" dirty="0" smtClean="0"/>
              <a:t> og tafir á birtingu heimilar</a:t>
            </a:r>
          </a:p>
          <a:p>
            <a:pPr marL="0" indent="0">
              <a:buNone/>
            </a:pPr>
            <a:r>
              <a:rPr lang="is-IS" dirty="0" smtClean="0"/>
              <a:t>Háskólinn í Reykjavík</a:t>
            </a:r>
          </a:p>
          <a:p>
            <a:pPr lvl="1"/>
            <a:r>
              <a:rPr lang="is-IS" dirty="0" smtClean="0"/>
              <a:t>OA stefna sett í nóvember 2014, tók gildi 1. jan. 2015</a:t>
            </a:r>
          </a:p>
          <a:p>
            <a:pPr lvl="1"/>
            <a:r>
              <a:rPr lang="is-IS" dirty="0" smtClean="0"/>
              <a:t>Fræðigreinar, menntaefni og annað efni</a:t>
            </a:r>
          </a:p>
          <a:p>
            <a:pPr lvl="1"/>
            <a:r>
              <a:rPr lang="is-IS" dirty="0" err="1" smtClean="0"/>
              <a:t>Undanþágur</a:t>
            </a:r>
            <a:r>
              <a:rPr lang="is-IS" dirty="0" smtClean="0"/>
              <a:t> ekki nefndar </a:t>
            </a:r>
          </a:p>
          <a:p>
            <a:pPr lvl="1"/>
            <a:endParaRPr lang="is-IS" dirty="0"/>
          </a:p>
          <a:p>
            <a:pPr lvl="1"/>
            <a:endParaRPr lang="is-IS" sz="2700" dirty="0"/>
          </a:p>
        </p:txBody>
      </p:sp>
    </p:spTree>
    <p:extLst>
      <p:ext uri="{BB962C8B-B14F-4D97-AF65-F5344CB8AC3E}">
        <p14:creationId xmlns:p14="http://schemas.microsoft.com/office/powerpoint/2010/main" val="20171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b="1" dirty="0" smtClean="0"/>
              <a:t>Stefnur háskóla </a:t>
            </a:r>
            <a:endParaRPr lang="is-I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s-IS" dirty="0" smtClean="0"/>
              <a:t>Stefna Háskóla Íslands</a:t>
            </a:r>
          </a:p>
          <a:p>
            <a:pPr lvl="1"/>
            <a:r>
              <a:rPr lang="is-IS" dirty="0" smtClean="0"/>
              <a:t>Háskólaþing 2013, háskólaráð 2014, gildistaka 2015</a:t>
            </a:r>
          </a:p>
          <a:p>
            <a:pPr lvl="1"/>
            <a:r>
              <a:rPr lang="is-IS" dirty="0" smtClean="0"/>
              <a:t>Nær til fræðigreina í vísindatímaritum og doktorsritgerða</a:t>
            </a:r>
          </a:p>
          <a:p>
            <a:pPr lvl="1"/>
            <a:r>
              <a:rPr lang="is-IS" dirty="0" smtClean="0"/>
              <a:t>Rafrænn aðgangur að </a:t>
            </a:r>
            <a:r>
              <a:rPr lang="is-IS" dirty="0" err="1" smtClean="0"/>
              <a:t>lokaútgáfu</a:t>
            </a:r>
            <a:r>
              <a:rPr lang="is-IS" dirty="0" smtClean="0"/>
              <a:t> höfundar veittur VNS í síðasta lagi á birtingardegi</a:t>
            </a:r>
          </a:p>
          <a:p>
            <a:pPr lvl="1"/>
            <a:r>
              <a:rPr lang="is-IS" dirty="0" smtClean="0"/>
              <a:t>Töf á birtingu og </a:t>
            </a:r>
            <a:r>
              <a:rPr lang="is-IS" dirty="0" err="1" smtClean="0"/>
              <a:t>undanþágur</a:t>
            </a:r>
            <a:r>
              <a:rPr lang="is-IS" dirty="0" smtClean="0"/>
              <a:t> heimilar</a:t>
            </a:r>
          </a:p>
          <a:p>
            <a:pPr marL="0" indent="0">
              <a:buNone/>
            </a:pPr>
            <a:endParaRPr lang="is-IS" dirty="0" smtClean="0"/>
          </a:p>
          <a:p>
            <a:pPr marL="0" indent="0">
              <a:buNone/>
            </a:pPr>
            <a:r>
              <a:rPr lang="is-IS" dirty="0" smtClean="0"/>
              <a:t>Listaháskóli Íslands, Háskólinn á Akureyri</a:t>
            </a:r>
          </a:p>
          <a:p>
            <a:pPr marL="0" indent="0">
              <a:buNone/>
            </a:pPr>
            <a:r>
              <a:rPr lang="is-IS" dirty="0" smtClean="0"/>
              <a:t>Háskólinn á Hólum, Landbúnaðarháskóli Íslands</a:t>
            </a:r>
            <a:endParaRPr lang="is-IS" dirty="0"/>
          </a:p>
          <a:p>
            <a:pPr lvl="1"/>
            <a:endParaRPr lang="is-IS" dirty="0" smtClean="0"/>
          </a:p>
          <a:p>
            <a:pPr marL="914400" lvl="2" indent="0">
              <a:buNone/>
            </a:pPr>
            <a:endParaRPr lang="is-IS" dirty="0" smtClean="0"/>
          </a:p>
          <a:p>
            <a:pPr lvl="1"/>
            <a:endParaRPr lang="is-IS" dirty="0" smtClean="0"/>
          </a:p>
          <a:p>
            <a:pPr lvl="2"/>
            <a:endParaRPr lang="is-IS" dirty="0" smtClean="0"/>
          </a:p>
        </p:txBody>
      </p:sp>
    </p:spTree>
    <p:extLst>
      <p:ext uri="{BB962C8B-B14F-4D97-AF65-F5344CB8AC3E}">
        <p14:creationId xmlns:p14="http://schemas.microsoft.com/office/powerpoint/2010/main" val="344947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118988</TotalTime>
  <Words>683</Words>
  <Application>Microsoft Office PowerPoint</Application>
  <PresentationFormat>On-screen Show (4:3)</PresentationFormat>
  <Paragraphs>143</Paragraphs>
  <Slides>28</Slides>
  <Notes>28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  <vt:variant>
        <vt:lpstr>Custom Shows</vt:lpstr>
      </vt:variant>
      <vt:variant>
        <vt:i4>1</vt:i4>
      </vt:variant>
    </vt:vector>
  </HeadingPairs>
  <TitlesOfParts>
    <vt:vector size="33" baseType="lpstr">
      <vt:lpstr>Arial</vt:lpstr>
      <vt:lpstr>Calibri</vt:lpstr>
      <vt:lpstr>Geneva</vt:lpstr>
      <vt:lpstr>Office Theme</vt:lpstr>
      <vt:lpstr> Opinn aðgangur</vt:lpstr>
      <vt:lpstr>Opinn aðgangur</vt:lpstr>
      <vt:lpstr>Hvað er opinn aðgangur?</vt:lpstr>
      <vt:lpstr>PowerPoint Presentation</vt:lpstr>
      <vt:lpstr>Kostir þess að birta í opnum aðgangi</vt:lpstr>
      <vt:lpstr>PowerPoint Presentation</vt:lpstr>
      <vt:lpstr>Stofnanir og sjóðir  með stefnu um opinn aðgang</vt:lpstr>
      <vt:lpstr>Stefnur háskóla</vt:lpstr>
      <vt:lpstr>Stefnur háskóla </vt:lpstr>
      <vt:lpstr>Stefnur sjóða</vt:lpstr>
      <vt:lpstr>Stefna Rannís um opinn aðgang</vt:lpstr>
      <vt:lpstr>Stefna Rannís um opinn aðgang</vt:lpstr>
      <vt:lpstr>Yfirlit um OA stefnu H2020 hjá ROARMAP</vt:lpstr>
      <vt:lpstr>Yfirlit um OA stefnu H2020 hjá ROARMAP</vt:lpstr>
      <vt:lpstr>Opinn aðgangur – gull</vt:lpstr>
      <vt:lpstr>OA eða blönduð útgáfa ?</vt:lpstr>
      <vt:lpstr>Græna leiðin – skráning efnis í rafrænu varðveislusafni</vt:lpstr>
      <vt:lpstr>Opinn aðgangur – grænn </vt:lpstr>
      <vt:lpstr>Útgáfugjöld</vt:lpstr>
      <vt:lpstr> ResearchGate og Academia.edu </vt:lpstr>
      <vt:lpstr>Safnvistun vs. samfélagsmiðlar</vt:lpstr>
      <vt:lpstr>Opinn aðgangur af vafrinu þínu … </vt:lpstr>
      <vt:lpstr>PowerPoint Presentation</vt:lpstr>
      <vt:lpstr>PowerPoint Presentation</vt:lpstr>
      <vt:lpstr>Creative Commons leyfi</vt:lpstr>
      <vt:lpstr>ORCID</vt:lpstr>
      <vt:lpstr>Næstu skref …</vt:lpstr>
      <vt:lpstr>PowerPoint Presentation</vt:lpstr>
      <vt:lpstr>Custom Show 1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and how should Nordic higher education  institutions collaborate more?</dc:title>
  <dc:creator>Birna Gunnarsdóttir</dc:creator>
  <cp:lastModifiedBy>Ásta Sif</cp:lastModifiedBy>
  <cp:revision>1781</cp:revision>
  <cp:lastPrinted>2016-10-13T16:07:54Z</cp:lastPrinted>
  <dcterms:created xsi:type="dcterms:W3CDTF">2011-11-17T23:19:49Z</dcterms:created>
  <dcterms:modified xsi:type="dcterms:W3CDTF">2016-10-18T13:58:08Z</dcterms:modified>
</cp:coreProperties>
</file>