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29" r:id="rId2"/>
    <p:sldId id="260" r:id="rId3"/>
    <p:sldId id="337" r:id="rId4"/>
    <p:sldId id="355" r:id="rId5"/>
    <p:sldId id="361" r:id="rId6"/>
    <p:sldId id="364" r:id="rId7"/>
    <p:sldId id="356" r:id="rId8"/>
    <p:sldId id="365" r:id="rId9"/>
    <p:sldId id="346" r:id="rId10"/>
    <p:sldId id="360" r:id="rId11"/>
    <p:sldId id="358" r:id="rId12"/>
    <p:sldId id="362" r:id="rId13"/>
    <p:sldId id="363" r:id="rId14"/>
    <p:sldId id="359" r:id="rId15"/>
  </p:sldIdLst>
  <p:sldSz cx="9144000" cy="6858000" type="screen4x3"/>
  <p:notesSz cx="6797675" cy="9926638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E20000"/>
    <a:srgbClr val="E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62" autoAdjust="0"/>
  </p:normalViewPr>
  <p:slideViewPr>
    <p:cSldViewPr>
      <p:cViewPr varScale="1">
        <p:scale>
          <a:sx n="107" d="100"/>
          <a:sy n="107" d="100"/>
        </p:scale>
        <p:origin x="173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A837C2-0357-4494-8E60-588094638B53}" type="datetimeFigureOut">
              <a:rPr lang="en-GB" smtClean="0"/>
              <a:t>24/10/2016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930E4F-6768-40A0-BF17-B48684D30F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544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35BD59-8103-4E56-AC30-1E4241B2E4C0}" type="datetimeFigureOut">
              <a:rPr lang="is-IS" smtClean="0"/>
              <a:t>24.10.2016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A287D-8637-45E3-AF17-F0C15BD8599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84306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A287D-8637-45E3-AF17-F0C15BD85998}" type="slidenum">
              <a:rPr lang="is-IS" smtClean="0"/>
              <a:t>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844076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A287D-8637-45E3-AF17-F0C15BD85998}" type="slidenum">
              <a:rPr lang="is-IS" smtClean="0"/>
              <a:t>10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023327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A287D-8637-45E3-AF17-F0C15BD85998}" type="slidenum">
              <a:rPr lang="is-IS" smtClean="0"/>
              <a:t>11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787283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A287D-8637-45E3-AF17-F0C15BD85998}" type="slidenum">
              <a:rPr lang="is-IS" smtClean="0"/>
              <a:t>12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208062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A287D-8637-45E3-AF17-F0C15BD85998}" type="slidenum">
              <a:rPr lang="is-IS" smtClean="0"/>
              <a:t>13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195350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A287D-8637-45E3-AF17-F0C15BD85998}" type="slidenum">
              <a:rPr lang="is-IS" smtClean="0"/>
              <a:t>14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09144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A287D-8637-45E3-AF17-F0C15BD85998}" type="slidenum">
              <a:rPr lang="is-IS" smtClean="0"/>
              <a:t>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43536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/>
              <a:t>16 áætlanir til 2 ára í senn.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A287D-8637-45E3-AF17-F0C15BD85998}" type="slidenum">
              <a:rPr lang="is-IS" smtClean="0"/>
              <a:t>3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72634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A287D-8637-45E3-AF17-F0C15BD85998}" type="slidenum">
              <a:rPr lang="is-IS" smtClean="0"/>
              <a:t>4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24137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A287D-8637-45E3-AF17-F0C15BD85998}" type="slidenum">
              <a:rPr lang="is-IS" smtClean="0"/>
              <a:t>5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3956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A287D-8637-45E3-AF17-F0C15BD85998}" type="slidenum">
              <a:rPr lang="is-IS" smtClean="0"/>
              <a:t>6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064076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A287D-8637-45E3-AF17-F0C15BD85998}" type="slidenum">
              <a:rPr lang="is-IS" smtClean="0"/>
              <a:t>7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09903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A287D-8637-45E3-AF17-F0C15BD85998}" type="slidenum">
              <a:rPr lang="is-IS" smtClean="0"/>
              <a:t>8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192019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A287D-8637-45E3-AF17-F0C15BD85998}" type="slidenum">
              <a:rPr lang="is-IS" smtClean="0"/>
              <a:t>9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64641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is-I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AE43-7CE6-4912-BDF5-D9134C17E909}" type="datetimeFigureOut">
              <a:rPr lang="is-IS" smtClean="0"/>
              <a:pPr/>
              <a:t>24.10.2016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3E131-5C7E-4226-9659-E3DE53F82B54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AE43-7CE6-4912-BDF5-D9134C17E909}" type="datetimeFigureOut">
              <a:rPr lang="is-IS" smtClean="0"/>
              <a:pPr/>
              <a:t>24.10.2016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3E131-5C7E-4226-9659-E3DE53F82B54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AE43-7CE6-4912-BDF5-D9134C17E909}" type="datetimeFigureOut">
              <a:rPr lang="is-IS" smtClean="0"/>
              <a:pPr/>
              <a:t>24.10.2016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3E131-5C7E-4226-9659-E3DE53F82B54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AE43-7CE6-4912-BDF5-D9134C17E909}" type="datetimeFigureOut">
              <a:rPr lang="is-IS" smtClean="0"/>
              <a:pPr/>
              <a:t>24.10.2016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3E131-5C7E-4226-9659-E3DE53F82B54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AE43-7CE6-4912-BDF5-D9134C17E909}" type="datetimeFigureOut">
              <a:rPr lang="is-IS" smtClean="0"/>
              <a:pPr/>
              <a:t>24.10.2016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3E131-5C7E-4226-9659-E3DE53F82B54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AE43-7CE6-4912-BDF5-D9134C17E909}" type="datetimeFigureOut">
              <a:rPr lang="is-IS" smtClean="0"/>
              <a:pPr/>
              <a:t>24.10.2016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3E131-5C7E-4226-9659-E3DE53F82B54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AE43-7CE6-4912-BDF5-D9134C17E909}" type="datetimeFigureOut">
              <a:rPr lang="is-IS" smtClean="0"/>
              <a:pPr/>
              <a:t>24.10.2016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3E131-5C7E-4226-9659-E3DE53F82B54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AE43-7CE6-4912-BDF5-D9134C17E909}" type="datetimeFigureOut">
              <a:rPr lang="is-IS" smtClean="0"/>
              <a:pPr/>
              <a:t>24.10.2016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3E131-5C7E-4226-9659-E3DE53F82B54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AE43-7CE6-4912-BDF5-D9134C17E909}" type="datetimeFigureOut">
              <a:rPr lang="is-IS" smtClean="0"/>
              <a:pPr/>
              <a:t>24.10.2016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3E131-5C7E-4226-9659-E3DE53F82B54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AE43-7CE6-4912-BDF5-D9134C17E909}" type="datetimeFigureOut">
              <a:rPr lang="is-IS" smtClean="0"/>
              <a:pPr/>
              <a:t>24.10.2016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3E131-5C7E-4226-9659-E3DE53F82B54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AE43-7CE6-4912-BDF5-D9134C17E909}" type="datetimeFigureOut">
              <a:rPr lang="is-IS" smtClean="0"/>
              <a:pPr/>
              <a:t>24.10.2016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3E131-5C7E-4226-9659-E3DE53F82B54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annis logo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8071422" y="5949280"/>
            <a:ext cx="965073" cy="792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is-I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s-I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FAE43-7CE6-4912-BDF5-D9134C17E909}" type="datetimeFigureOut">
              <a:rPr lang="is-IS" smtClean="0"/>
              <a:pPr/>
              <a:t>24.10.2016</a:t>
            </a:fld>
            <a:endParaRPr lang="is-I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3E131-5C7E-4226-9659-E3DE53F82B54}" type="slidenum">
              <a:rPr lang="is-IS" smtClean="0"/>
              <a:pPr/>
              <a:t>‹#›</a:t>
            </a:fld>
            <a:endParaRPr lang="is-IS"/>
          </a:p>
        </p:txBody>
      </p:sp>
      <p:pic>
        <p:nvPicPr>
          <p:cNvPr id="8" name="Picture 7" descr="Red2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-36512" y="0"/>
            <a:ext cx="504056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E2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garciaproject.eu/wp-content/uploads/2015/12/GARCIA_working_paper_6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eranet.info/hera-joint-research-programme-2" TargetMode="External"/><Relationship Id="rId5" Type="http://schemas.openxmlformats.org/officeDocument/2006/relationships/hyperlink" Target="http://heranet.info/hera-joint-research-programme-1" TargetMode="External"/><Relationship Id="rId4" Type="http://schemas.openxmlformats.org/officeDocument/2006/relationships/hyperlink" Target="http://cordis.europa.eu/home_en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research/participants/portal/desktop/en/home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et4society.eu/public/newsletters.php" TargetMode="External"/><Relationship Id="rId5" Type="http://schemas.openxmlformats.org/officeDocument/2006/relationships/hyperlink" Target="http://www.net4society.eu/public/949.php" TargetMode="External"/><Relationship Id="rId4" Type="http://schemas.openxmlformats.org/officeDocument/2006/relationships/hyperlink" Target="http://ec.europa.eu/research/participants/portal/desktop/en/opportunities/h2020/ftags/ssh.html#c,topics=flags/s/SSH/1/1&amp;+callStatus/asc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484784"/>
            <a:ext cx="7772400" cy="1470025"/>
          </a:xfrm>
        </p:spPr>
        <p:txBody>
          <a:bodyPr>
            <a:normAutofit/>
          </a:bodyPr>
          <a:lstStyle/>
          <a:p>
            <a:pPr lvl="0"/>
            <a:endParaRPr lang="is-IS" sz="31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013" y="0"/>
            <a:ext cx="9250013" cy="6858000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18593" y="4293096"/>
            <a:ext cx="6400800" cy="1752600"/>
          </a:xfrm>
        </p:spPr>
        <p:txBody>
          <a:bodyPr>
            <a:normAutofit fontScale="40000" lnSpcReduction="20000"/>
          </a:bodyPr>
          <a:lstStyle/>
          <a:p>
            <a:endParaRPr lang="is-IS" sz="8300" b="1" dirty="0">
              <a:solidFill>
                <a:schemeClr val="bg1"/>
              </a:solidFill>
            </a:endParaRPr>
          </a:p>
          <a:p>
            <a:endParaRPr lang="is-IS" dirty="0">
              <a:solidFill>
                <a:schemeClr val="bg1"/>
              </a:solidFill>
            </a:endParaRPr>
          </a:p>
          <a:p>
            <a:r>
              <a:rPr lang="is-IS" sz="7400" dirty="0">
                <a:solidFill>
                  <a:schemeClr val="bg1"/>
                </a:solidFill>
              </a:rPr>
              <a:t>14. Október 2016</a:t>
            </a:r>
          </a:p>
          <a:p>
            <a:r>
              <a:rPr lang="is-IS" sz="7400" dirty="0">
                <a:solidFill>
                  <a:schemeClr val="bg1"/>
                </a:solidFill>
              </a:rPr>
              <a:t>Sigrún Ólafsdóttir, </a:t>
            </a:r>
            <a:r>
              <a:rPr lang="is-IS" sz="7400" dirty="0" err="1">
                <a:solidFill>
                  <a:schemeClr val="bg1"/>
                </a:solidFill>
              </a:rPr>
              <a:t>Rannis</a:t>
            </a:r>
            <a:endParaRPr lang="is-IS" sz="7400" dirty="0">
              <a:solidFill>
                <a:schemeClr val="bg1"/>
              </a:solidFill>
            </a:endParaRPr>
          </a:p>
          <a:p>
            <a:endParaRPr lang="is-IS" sz="7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220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0"/>
            <a:ext cx="20002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20" y="0"/>
            <a:ext cx="7316408" cy="908720"/>
          </a:xfrm>
        </p:spPr>
        <p:txBody>
          <a:bodyPr>
            <a:normAutofit/>
          </a:bodyPr>
          <a:lstStyle/>
          <a:p>
            <a:r>
              <a:rPr lang="is-IS" dirty="0"/>
              <a:t>HERA – </a:t>
            </a:r>
            <a:r>
              <a:rPr lang="is-IS" dirty="0" err="1"/>
              <a:t>Humanities</a:t>
            </a:r>
            <a:r>
              <a:rPr lang="is-IS" dirty="0"/>
              <a:t> </a:t>
            </a:r>
            <a:r>
              <a:rPr lang="is-IS" dirty="0" err="1"/>
              <a:t>Era</a:t>
            </a:r>
            <a:r>
              <a:rPr lang="is-IS" dirty="0"/>
              <a:t>-Net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Next call </a:t>
            </a:r>
            <a:r>
              <a:rPr lang="en-US" sz="2800" dirty="0"/>
              <a:t>	CULT-COOP-10-2017: </a:t>
            </a:r>
            <a:r>
              <a:rPr lang="en-US" sz="2800" u="sng" dirty="0"/>
              <a:t>Culture, integration and European public space</a:t>
            </a:r>
            <a:r>
              <a:rPr lang="en-US" sz="2800" dirty="0"/>
              <a:t>. February 2017. Call for proposals from researchers autumn 2017 (?)</a:t>
            </a:r>
            <a:endParaRPr lang="en-GB" sz="2800" dirty="0"/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http://heranet.info/</a:t>
            </a:r>
          </a:p>
        </p:txBody>
      </p:sp>
    </p:spTree>
    <p:extLst>
      <p:ext uri="{BB962C8B-B14F-4D97-AF65-F5344CB8AC3E}">
        <p14:creationId xmlns:p14="http://schemas.microsoft.com/office/powerpoint/2010/main" val="2413806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0"/>
            <a:ext cx="20002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20" y="0"/>
            <a:ext cx="7316408" cy="908720"/>
          </a:xfrm>
        </p:spPr>
        <p:txBody>
          <a:bodyPr>
            <a:normAutofit/>
          </a:bodyPr>
          <a:lstStyle/>
          <a:p>
            <a:r>
              <a:rPr lang="is-IS" dirty="0" err="1"/>
              <a:t>Norface</a:t>
            </a:r>
            <a:r>
              <a:rPr lang="is-IS" dirty="0"/>
              <a:t> – </a:t>
            </a:r>
            <a:r>
              <a:rPr lang="is-IS" dirty="0" err="1"/>
              <a:t>Social</a:t>
            </a:r>
            <a:r>
              <a:rPr lang="is-IS" dirty="0"/>
              <a:t> </a:t>
            </a:r>
            <a:r>
              <a:rPr lang="is-IS" dirty="0" err="1"/>
              <a:t>Sciences</a:t>
            </a:r>
            <a:r>
              <a:rPr lang="is-IS" dirty="0"/>
              <a:t> </a:t>
            </a:r>
            <a:r>
              <a:rPr lang="is-IS" dirty="0" err="1"/>
              <a:t>Era</a:t>
            </a:r>
            <a:r>
              <a:rPr lang="is-IS" dirty="0"/>
              <a:t>-Net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NORFACE</a:t>
            </a:r>
          </a:p>
          <a:p>
            <a:pPr marL="0" indent="0">
              <a:buNone/>
            </a:pPr>
            <a:r>
              <a:rPr lang="en-GB" sz="2800" dirty="0"/>
              <a:t>REV-INEQUAL-03-2016: </a:t>
            </a:r>
            <a:r>
              <a:rPr lang="en-US" sz="2800" dirty="0"/>
              <a:t>Dynamics of Inequality Across the Life-course </a:t>
            </a:r>
          </a:p>
          <a:p>
            <a:pPr marL="0" indent="0">
              <a:buNone/>
            </a:pPr>
            <a:r>
              <a:rPr lang="en-GB" sz="2800" dirty="0"/>
              <a:t>Status: Call for proposals closed, next ERA NET application in 2019?</a:t>
            </a:r>
          </a:p>
          <a:p>
            <a:pPr marL="0" indent="0">
              <a:buNone/>
            </a:pPr>
            <a:r>
              <a:rPr lang="en-GB" sz="2800" dirty="0"/>
              <a:t>http://www.norface.net/ </a:t>
            </a:r>
          </a:p>
        </p:txBody>
      </p:sp>
    </p:spTree>
    <p:extLst>
      <p:ext uri="{BB962C8B-B14F-4D97-AF65-F5344CB8AC3E}">
        <p14:creationId xmlns:p14="http://schemas.microsoft.com/office/powerpoint/2010/main" val="155778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COST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err="1"/>
              <a:t>Bottom</a:t>
            </a:r>
            <a:r>
              <a:rPr lang="is-IS" dirty="0"/>
              <a:t>-</a:t>
            </a:r>
            <a:r>
              <a:rPr lang="is-IS" dirty="0" err="1"/>
              <a:t>up</a:t>
            </a:r>
            <a:r>
              <a:rPr lang="is-IS" dirty="0"/>
              <a:t> </a:t>
            </a:r>
            <a:r>
              <a:rPr lang="is-IS" dirty="0" err="1"/>
              <a:t>projects</a:t>
            </a:r>
            <a:r>
              <a:rPr lang="is-IS" dirty="0"/>
              <a:t>. </a:t>
            </a:r>
            <a:r>
              <a:rPr lang="is-IS" dirty="0" err="1"/>
              <a:t>Call</a:t>
            </a:r>
            <a:r>
              <a:rPr lang="is-IS" dirty="0"/>
              <a:t> for </a:t>
            </a:r>
            <a:r>
              <a:rPr lang="is-IS" dirty="0" err="1"/>
              <a:t>proposals</a:t>
            </a:r>
            <a:r>
              <a:rPr lang="is-IS" dirty="0"/>
              <a:t> 2 </a:t>
            </a:r>
            <a:r>
              <a:rPr lang="is-IS" dirty="0" err="1"/>
              <a:t>times</a:t>
            </a:r>
            <a:r>
              <a:rPr lang="is-IS" dirty="0"/>
              <a:t> a </a:t>
            </a:r>
            <a:r>
              <a:rPr lang="is-IS" dirty="0" err="1"/>
              <a:t>year</a:t>
            </a:r>
            <a:r>
              <a:rPr lang="is-IS" dirty="0"/>
              <a:t> (</a:t>
            </a:r>
            <a:r>
              <a:rPr lang="is-IS" dirty="0" err="1"/>
              <a:t>next</a:t>
            </a:r>
            <a:r>
              <a:rPr lang="is-IS" dirty="0"/>
              <a:t> </a:t>
            </a:r>
            <a:r>
              <a:rPr lang="is-IS" dirty="0" err="1"/>
              <a:t>December</a:t>
            </a:r>
            <a:r>
              <a:rPr lang="is-IS" dirty="0"/>
              <a:t> 7th).</a:t>
            </a:r>
          </a:p>
          <a:p>
            <a:r>
              <a:rPr lang="is-IS" dirty="0" err="1"/>
              <a:t>Reasarchers</a:t>
            </a:r>
            <a:r>
              <a:rPr lang="is-IS" dirty="0"/>
              <a:t> </a:t>
            </a:r>
            <a:r>
              <a:rPr lang="is-IS" dirty="0" err="1"/>
              <a:t>can</a:t>
            </a:r>
            <a:r>
              <a:rPr lang="is-IS" dirty="0"/>
              <a:t> </a:t>
            </a:r>
            <a:r>
              <a:rPr lang="is-IS" dirty="0" err="1"/>
              <a:t>join</a:t>
            </a:r>
            <a:r>
              <a:rPr lang="is-IS" dirty="0"/>
              <a:t> </a:t>
            </a:r>
            <a:r>
              <a:rPr lang="is-IS" dirty="0" err="1"/>
              <a:t>in</a:t>
            </a:r>
            <a:r>
              <a:rPr lang="is-IS" dirty="0"/>
              <a:t> </a:t>
            </a:r>
            <a:r>
              <a:rPr lang="is-IS" dirty="0" err="1"/>
              <a:t>existing</a:t>
            </a:r>
            <a:r>
              <a:rPr lang="is-IS" dirty="0"/>
              <a:t> </a:t>
            </a:r>
            <a:r>
              <a:rPr lang="is-IS" dirty="0" err="1"/>
              <a:t>actions</a:t>
            </a:r>
            <a:r>
              <a:rPr lang="is-IS" dirty="0"/>
              <a:t> (</a:t>
            </a:r>
            <a:r>
              <a:rPr lang="is-IS" dirty="0" err="1"/>
              <a:t>projects</a:t>
            </a:r>
            <a:r>
              <a:rPr lang="is-IS" dirty="0"/>
              <a:t>) </a:t>
            </a:r>
            <a:r>
              <a:rPr lang="is-IS" dirty="0" err="1"/>
              <a:t>by</a:t>
            </a:r>
            <a:r>
              <a:rPr lang="is-IS" dirty="0"/>
              <a:t> </a:t>
            </a:r>
            <a:r>
              <a:rPr lang="is-IS" dirty="0" err="1"/>
              <a:t>applying</a:t>
            </a:r>
            <a:r>
              <a:rPr lang="is-IS" dirty="0"/>
              <a:t> for </a:t>
            </a:r>
            <a:r>
              <a:rPr lang="is-IS" dirty="0" err="1"/>
              <a:t>the</a:t>
            </a:r>
            <a:r>
              <a:rPr lang="is-IS" dirty="0"/>
              <a:t> </a:t>
            </a:r>
            <a:r>
              <a:rPr lang="is-IS" dirty="0" err="1"/>
              <a:t>action</a:t>
            </a:r>
            <a:r>
              <a:rPr lang="is-IS" dirty="0"/>
              <a:t> </a:t>
            </a:r>
            <a:r>
              <a:rPr lang="is-IS" dirty="0" err="1"/>
              <a:t>with</a:t>
            </a:r>
            <a:r>
              <a:rPr lang="is-IS" dirty="0"/>
              <a:t> </a:t>
            </a:r>
            <a:r>
              <a:rPr lang="is-IS" dirty="0" err="1"/>
              <a:t>Rannis</a:t>
            </a:r>
            <a:r>
              <a:rPr lang="is-IS" dirty="0"/>
              <a:t>, </a:t>
            </a:r>
            <a:r>
              <a:rPr lang="is-IS" dirty="0" err="1"/>
              <a:t>preferably</a:t>
            </a:r>
            <a:r>
              <a:rPr lang="is-IS" dirty="0"/>
              <a:t> </a:t>
            </a:r>
            <a:r>
              <a:rPr lang="is-IS" dirty="0" err="1"/>
              <a:t>within</a:t>
            </a:r>
            <a:r>
              <a:rPr lang="is-IS" dirty="0"/>
              <a:t> a </a:t>
            </a:r>
            <a:r>
              <a:rPr lang="is-IS" dirty="0" err="1"/>
              <a:t>year</a:t>
            </a:r>
            <a:r>
              <a:rPr lang="is-IS" dirty="0"/>
              <a:t> </a:t>
            </a:r>
            <a:r>
              <a:rPr lang="is-IS" dirty="0" err="1"/>
              <a:t>from</a:t>
            </a:r>
            <a:r>
              <a:rPr lang="is-IS" dirty="0"/>
              <a:t> </a:t>
            </a:r>
            <a:r>
              <a:rPr lang="is-IS" dirty="0" err="1"/>
              <a:t>the</a:t>
            </a:r>
            <a:r>
              <a:rPr lang="is-IS" dirty="0"/>
              <a:t> </a:t>
            </a:r>
            <a:r>
              <a:rPr lang="is-IS" dirty="0" err="1"/>
              <a:t>announced</a:t>
            </a:r>
            <a:r>
              <a:rPr lang="is-IS" dirty="0"/>
              <a:t> </a:t>
            </a:r>
            <a:r>
              <a:rPr lang="is-IS" dirty="0" err="1"/>
              <a:t>action</a:t>
            </a:r>
            <a:r>
              <a:rPr lang="is-IS" dirty="0"/>
              <a:t>. </a:t>
            </a:r>
          </a:p>
          <a:p>
            <a:r>
              <a:rPr lang="is-IS" dirty="0"/>
              <a:t>http://www.</a:t>
            </a:r>
            <a:r>
              <a:rPr lang="is-IS" dirty="0" err="1"/>
              <a:t>cost</a:t>
            </a:r>
            <a:r>
              <a:rPr lang="is-IS" dirty="0"/>
              <a:t>.</a:t>
            </a:r>
            <a:r>
              <a:rPr lang="is-IS" dirty="0" err="1"/>
              <a:t>eu</a:t>
            </a:r>
            <a:r>
              <a:rPr lang="is-IS" dirty="0"/>
              <a:t>/COST_</a:t>
            </a:r>
            <a:r>
              <a:rPr lang="is-IS" dirty="0" err="1"/>
              <a:t>Actions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230702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/>
              <a:t>How</a:t>
            </a:r>
            <a:r>
              <a:rPr lang="is-IS" dirty="0"/>
              <a:t> </a:t>
            </a:r>
            <a:r>
              <a:rPr lang="is-IS" dirty="0" err="1"/>
              <a:t>to</a:t>
            </a:r>
            <a:r>
              <a:rPr lang="is-IS" dirty="0"/>
              <a:t> </a:t>
            </a:r>
            <a:r>
              <a:rPr lang="is-IS" dirty="0" err="1"/>
              <a:t>build</a:t>
            </a:r>
            <a:r>
              <a:rPr lang="is-IS" dirty="0"/>
              <a:t> a </a:t>
            </a:r>
            <a:r>
              <a:rPr lang="is-IS" dirty="0" err="1"/>
              <a:t>consortium</a:t>
            </a:r>
            <a:r>
              <a:rPr lang="is-I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s-IS" dirty="0" err="1"/>
              <a:t>Use</a:t>
            </a:r>
            <a:r>
              <a:rPr lang="is-IS" dirty="0"/>
              <a:t> </a:t>
            </a:r>
            <a:r>
              <a:rPr lang="is-IS" dirty="0" err="1"/>
              <a:t>your</a:t>
            </a:r>
            <a:r>
              <a:rPr lang="is-IS" dirty="0"/>
              <a:t> </a:t>
            </a:r>
            <a:r>
              <a:rPr lang="is-IS" dirty="0" err="1"/>
              <a:t>contacts</a:t>
            </a:r>
            <a:endParaRPr lang="is-IS" dirty="0"/>
          </a:p>
          <a:p>
            <a:r>
              <a:rPr lang="is-IS" dirty="0" err="1"/>
              <a:t>Brokerage</a:t>
            </a:r>
            <a:r>
              <a:rPr lang="is-IS" dirty="0"/>
              <a:t> </a:t>
            </a:r>
            <a:r>
              <a:rPr lang="is-IS" dirty="0" err="1"/>
              <a:t>events</a:t>
            </a:r>
            <a:endParaRPr lang="is-IS" dirty="0"/>
          </a:p>
          <a:p>
            <a:r>
              <a:rPr lang="is-IS" dirty="0"/>
              <a:t>Net4Society‘s </a:t>
            </a:r>
            <a:r>
              <a:rPr lang="is-IS" dirty="0" err="1"/>
              <a:t>partner</a:t>
            </a:r>
            <a:r>
              <a:rPr lang="is-IS" dirty="0"/>
              <a:t> </a:t>
            </a:r>
            <a:r>
              <a:rPr lang="is-IS" dirty="0" err="1"/>
              <a:t>search</a:t>
            </a:r>
            <a:r>
              <a:rPr lang="is-IS" dirty="0"/>
              <a:t> </a:t>
            </a:r>
            <a:r>
              <a:rPr lang="is-IS" dirty="0" err="1"/>
              <a:t>and</a:t>
            </a:r>
            <a:r>
              <a:rPr lang="is-IS" dirty="0"/>
              <a:t> </a:t>
            </a:r>
            <a:r>
              <a:rPr lang="is-IS" dirty="0" err="1"/>
              <a:t>research</a:t>
            </a:r>
            <a:r>
              <a:rPr lang="is-IS" dirty="0"/>
              <a:t> </a:t>
            </a:r>
            <a:r>
              <a:rPr lang="is-IS" dirty="0" err="1"/>
              <a:t>directory</a:t>
            </a:r>
            <a:r>
              <a:rPr lang="is-IS" dirty="0"/>
              <a:t> (for SC6). </a:t>
            </a:r>
            <a:r>
              <a:rPr lang="is-IS" dirty="0" err="1"/>
              <a:t>Other</a:t>
            </a:r>
            <a:r>
              <a:rPr lang="is-IS" dirty="0"/>
              <a:t> NCP </a:t>
            </a:r>
            <a:r>
              <a:rPr lang="is-IS" dirty="0" err="1"/>
              <a:t>network</a:t>
            </a:r>
            <a:r>
              <a:rPr lang="is-IS" dirty="0"/>
              <a:t> </a:t>
            </a:r>
            <a:r>
              <a:rPr lang="is-IS" dirty="0" err="1"/>
              <a:t>partner</a:t>
            </a:r>
            <a:r>
              <a:rPr lang="is-IS" dirty="0"/>
              <a:t> </a:t>
            </a:r>
            <a:r>
              <a:rPr lang="is-IS" dirty="0" err="1"/>
              <a:t>searches</a:t>
            </a:r>
            <a:r>
              <a:rPr lang="is-IS" dirty="0"/>
              <a:t>.</a:t>
            </a:r>
          </a:p>
          <a:p>
            <a:pPr marL="0" indent="0">
              <a:buNone/>
            </a:pPr>
            <a:endParaRPr lang="is-IS" dirty="0"/>
          </a:p>
          <a:p>
            <a:r>
              <a:rPr lang="is-IS" dirty="0"/>
              <a:t>Don‘t </a:t>
            </a:r>
            <a:r>
              <a:rPr lang="is-IS" dirty="0" err="1"/>
              <a:t>forget</a:t>
            </a:r>
            <a:r>
              <a:rPr lang="is-IS" dirty="0"/>
              <a:t> </a:t>
            </a:r>
            <a:r>
              <a:rPr lang="is-IS" dirty="0" err="1"/>
              <a:t>SMEs</a:t>
            </a:r>
            <a:r>
              <a:rPr lang="is-IS" dirty="0"/>
              <a:t> (</a:t>
            </a:r>
            <a:r>
              <a:rPr lang="is-IS" dirty="0" err="1"/>
              <a:t>in</a:t>
            </a:r>
            <a:r>
              <a:rPr lang="is-IS" dirty="0"/>
              <a:t> H2020)</a:t>
            </a:r>
          </a:p>
          <a:p>
            <a:r>
              <a:rPr lang="is-IS" dirty="0"/>
              <a:t>Gender equality </a:t>
            </a:r>
            <a:r>
              <a:rPr lang="is-IS" dirty="0">
                <a:hlinkClick r:id="rId3"/>
              </a:rPr>
              <a:t>http</a:t>
            </a:r>
            <a:r>
              <a:rPr lang="is-IS">
                <a:hlinkClick r:id="rId3"/>
              </a:rPr>
              <a:t>://garciaproject.eu/wp-content/uploads/2015/12/GARCIA_working_paper_6.pdf</a:t>
            </a:r>
            <a:r>
              <a:rPr lang="is-IS"/>
              <a:t>  https://genderedinnovations.stanford.edu/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208887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0"/>
            <a:ext cx="20002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224" y="149766"/>
            <a:ext cx="7316408" cy="908720"/>
          </a:xfrm>
        </p:spPr>
        <p:txBody>
          <a:bodyPr>
            <a:normAutofit fontScale="90000"/>
          </a:bodyPr>
          <a:lstStyle/>
          <a:p>
            <a:r>
              <a:rPr lang="is-IS" dirty="0" err="1"/>
              <a:t>How</a:t>
            </a:r>
            <a:r>
              <a:rPr lang="is-IS" dirty="0"/>
              <a:t> </a:t>
            </a:r>
            <a:r>
              <a:rPr lang="is-IS" dirty="0" err="1"/>
              <a:t>to</a:t>
            </a:r>
            <a:r>
              <a:rPr lang="is-IS" dirty="0"/>
              <a:t> </a:t>
            </a:r>
            <a:r>
              <a:rPr lang="is-IS" dirty="0" err="1"/>
              <a:t>find</a:t>
            </a:r>
            <a:r>
              <a:rPr lang="is-IS" dirty="0"/>
              <a:t> </a:t>
            </a:r>
            <a:r>
              <a:rPr lang="is-IS" dirty="0" err="1"/>
              <a:t>previously</a:t>
            </a:r>
            <a:r>
              <a:rPr lang="is-IS" dirty="0"/>
              <a:t> </a:t>
            </a:r>
            <a:r>
              <a:rPr lang="is-IS" dirty="0" err="1"/>
              <a:t>funded</a:t>
            </a:r>
            <a:r>
              <a:rPr lang="is-IS" dirty="0"/>
              <a:t> </a:t>
            </a:r>
            <a:r>
              <a:rPr lang="is-IS" dirty="0" err="1"/>
              <a:t>projects</a:t>
            </a:r>
            <a:r>
              <a:rPr lang="is-IS" dirty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b="1" dirty="0"/>
              <a:t>Horizon 2020</a:t>
            </a:r>
            <a:r>
              <a:rPr lang="en-GB" sz="2800" dirty="0"/>
              <a:t>: CORDIS </a:t>
            </a:r>
            <a:r>
              <a:rPr lang="en-GB" sz="2800" dirty="0">
                <a:hlinkClick r:id="rId4"/>
              </a:rPr>
              <a:t>http://cordis.europa.eu/home_en.html</a:t>
            </a:r>
            <a:endParaRPr lang="en-GB" sz="2800" dirty="0"/>
          </a:p>
          <a:p>
            <a:pPr marL="0" indent="0">
              <a:buNone/>
            </a:pPr>
            <a:r>
              <a:rPr lang="en-GB" sz="2800" b="1" dirty="0"/>
              <a:t>HERA</a:t>
            </a:r>
            <a:r>
              <a:rPr lang="en-GB" sz="2800" dirty="0"/>
              <a:t> </a:t>
            </a:r>
            <a:r>
              <a:rPr lang="en-GB" sz="2800" dirty="0">
                <a:hlinkClick r:id="rId5"/>
              </a:rPr>
              <a:t>http://heranet.info/hera-joint-research-programme-1</a:t>
            </a:r>
            <a:r>
              <a:rPr lang="en-GB" sz="2800" dirty="0"/>
              <a:t> and </a:t>
            </a:r>
            <a:r>
              <a:rPr lang="en-GB" sz="2800" dirty="0">
                <a:hlinkClick r:id="rId6"/>
              </a:rPr>
              <a:t>http://heranet.info/hera-joint-research-programme-2</a:t>
            </a:r>
            <a:r>
              <a:rPr lang="en-GB" sz="2800" dirty="0"/>
              <a:t> </a:t>
            </a:r>
          </a:p>
          <a:p>
            <a:pPr marL="0" indent="0">
              <a:buNone/>
            </a:pPr>
            <a:r>
              <a:rPr lang="en-GB" sz="2800" b="1" dirty="0"/>
              <a:t>NORFACE</a:t>
            </a:r>
          </a:p>
          <a:p>
            <a:pPr marL="0" indent="0">
              <a:buNone/>
            </a:pPr>
            <a:r>
              <a:rPr lang="en-GB" sz="2800" dirty="0"/>
              <a:t>http://www.norface.net/programmes/</a:t>
            </a:r>
          </a:p>
        </p:txBody>
      </p:sp>
    </p:spTree>
    <p:extLst>
      <p:ext uri="{BB962C8B-B14F-4D97-AF65-F5344CB8AC3E}">
        <p14:creationId xmlns:p14="http://schemas.microsoft.com/office/powerpoint/2010/main" val="1500333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is-IS" sz="2400" dirty="0" err="1"/>
              <a:t>The</a:t>
            </a:r>
            <a:r>
              <a:rPr lang="is-IS" sz="2400" dirty="0"/>
              <a:t> </a:t>
            </a:r>
            <a:r>
              <a:rPr lang="is-IS" sz="2400" dirty="0" err="1"/>
              <a:t>international</a:t>
            </a:r>
            <a:r>
              <a:rPr lang="is-IS" sz="2400" dirty="0"/>
              <a:t> </a:t>
            </a:r>
            <a:r>
              <a:rPr lang="is-IS" sz="2400" dirty="0" err="1"/>
              <a:t>division</a:t>
            </a:r>
            <a:r>
              <a:rPr lang="is-IS" sz="2400" dirty="0"/>
              <a:t> at Rannís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19" y="1196752"/>
            <a:ext cx="8817837" cy="5400600"/>
          </a:xfrm>
        </p:spPr>
        <p:txBody>
          <a:bodyPr>
            <a:noAutofit/>
          </a:bodyPr>
          <a:lstStyle/>
          <a:p>
            <a:pPr marL="944563" lvl="1" indent="-457200">
              <a:buFont typeface="Wingdings" panose="05000000000000000000" pitchFamily="2" charset="2"/>
              <a:buChar char="§"/>
            </a:pPr>
            <a:r>
              <a:rPr lang="en-US" sz="2600" dirty="0"/>
              <a:t>Liaison between the European Commission (Horizon 2020) and the Icelandic research community.</a:t>
            </a:r>
          </a:p>
          <a:p>
            <a:pPr marL="944563" lvl="1" indent="-457200">
              <a:buFont typeface="Wingdings" panose="05000000000000000000" pitchFamily="2" charset="2"/>
              <a:buChar char="§"/>
            </a:pPr>
            <a:r>
              <a:rPr lang="en-US" sz="2600" dirty="0"/>
              <a:t>Info days, presentations, counselling, NCP networks. </a:t>
            </a:r>
          </a:p>
          <a:p>
            <a:pPr marL="944563" lvl="1" indent="-457200">
              <a:buFont typeface="Wingdings" panose="05000000000000000000" pitchFamily="2" charset="2"/>
              <a:buChar char="§"/>
            </a:pPr>
            <a:r>
              <a:rPr lang="en-US" sz="2600" dirty="0"/>
              <a:t>3 National Contact Points (NCPs)  covering Horizon 2020 plus other smaller / regional European grant programs</a:t>
            </a:r>
          </a:p>
          <a:p>
            <a:pPr marL="487363" lvl="1" indent="0">
              <a:buNone/>
            </a:pPr>
            <a:endParaRPr lang="en-US" sz="2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6049949"/>
            <a:ext cx="20002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6074047"/>
            <a:ext cx="2511864" cy="5233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9672" y="4725144"/>
            <a:ext cx="2524125" cy="7239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11950" y="4380011"/>
            <a:ext cx="2066925" cy="10953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742" y="35446"/>
            <a:ext cx="9363638" cy="6858000"/>
          </a:xfrm>
        </p:spPr>
      </p:pic>
      <p:sp>
        <p:nvSpPr>
          <p:cNvPr id="5" name="Oval 4"/>
          <p:cNvSpPr/>
          <p:nvPr/>
        </p:nvSpPr>
        <p:spPr>
          <a:xfrm>
            <a:off x="179512" y="1556792"/>
            <a:ext cx="2592288" cy="792088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6" name="Oval 5"/>
          <p:cNvSpPr/>
          <p:nvPr/>
        </p:nvSpPr>
        <p:spPr>
          <a:xfrm>
            <a:off x="162422" y="3270126"/>
            <a:ext cx="2448272" cy="792088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7" name="Oval 6"/>
          <p:cNvSpPr/>
          <p:nvPr/>
        </p:nvSpPr>
        <p:spPr>
          <a:xfrm>
            <a:off x="6516216" y="3861048"/>
            <a:ext cx="2520280" cy="576064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8" name="Oval 7"/>
          <p:cNvSpPr/>
          <p:nvPr/>
        </p:nvSpPr>
        <p:spPr>
          <a:xfrm>
            <a:off x="2627784" y="5661248"/>
            <a:ext cx="3960440" cy="504056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9" name="Oval 8"/>
          <p:cNvSpPr/>
          <p:nvPr/>
        </p:nvSpPr>
        <p:spPr>
          <a:xfrm>
            <a:off x="8820472" y="3717032"/>
            <a:ext cx="165618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/>
              <a:t>HERA NET</a:t>
            </a:r>
          </a:p>
        </p:txBody>
      </p:sp>
      <p:sp>
        <p:nvSpPr>
          <p:cNvPr id="10" name="Oval 9"/>
          <p:cNvSpPr/>
          <p:nvPr/>
        </p:nvSpPr>
        <p:spPr>
          <a:xfrm>
            <a:off x="8748464" y="4365104"/>
            <a:ext cx="172819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/>
              <a:t>NORFACE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8604448" y="4077072"/>
            <a:ext cx="216024" cy="72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8604448" y="4274459"/>
            <a:ext cx="245005" cy="144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493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is-IS" sz="2400" dirty="0" err="1"/>
              <a:t>Societal</a:t>
            </a:r>
            <a:r>
              <a:rPr lang="is-IS" sz="2400" dirty="0"/>
              <a:t> </a:t>
            </a:r>
            <a:r>
              <a:rPr lang="is-IS" sz="2400" dirty="0" err="1"/>
              <a:t>Challenge</a:t>
            </a:r>
            <a:r>
              <a:rPr lang="is-IS" sz="2400" dirty="0"/>
              <a:t> 6: </a:t>
            </a:r>
            <a:r>
              <a:rPr lang="is-IS" sz="2400" dirty="0" err="1"/>
              <a:t>Europe</a:t>
            </a:r>
            <a:r>
              <a:rPr lang="is-IS" sz="2400" dirty="0"/>
              <a:t> </a:t>
            </a:r>
            <a:r>
              <a:rPr lang="is-IS" sz="2400" dirty="0" err="1"/>
              <a:t>in</a:t>
            </a:r>
            <a:r>
              <a:rPr lang="is-IS" sz="2400" dirty="0"/>
              <a:t> a </a:t>
            </a:r>
            <a:r>
              <a:rPr lang="is-IS" sz="2400" dirty="0" err="1"/>
              <a:t>changing</a:t>
            </a:r>
            <a:r>
              <a:rPr lang="is-IS" sz="2400" dirty="0"/>
              <a:t> </a:t>
            </a:r>
            <a:r>
              <a:rPr lang="is-IS" sz="2400" dirty="0" err="1"/>
              <a:t>world</a:t>
            </a:r>
            <a:r>
              <a:rPr lang="is-IS" sz="2400" dirty="0"/>
              <a:t> – </a:t>
            </a:r>
            <a:r>
              <a:rPr lang="is-IS" sz="2400" dirty="0" err="1"/>
              <a:t>inclusive</a:t>
            </a:r>
            <a:r>
              <a:rPr lang="is-IS" sz="2400" dirty="0"/>
              <a:t>, </a:t>
            </a:r>
            <a:r>
              <a:rPr lang="is-IS" sz="2400" dirty="0" err="1"/>
              <a:t>innovative</a:t>
            </a:r>
            <a:r>
              <a:rPr lang="is-IS" sz="2400" dirty="0"/>
              <a:t> </a:t>
            </a:r>
            <a:r>
              <a:rPr lang="is-IS" sz="2400" dirty="0" err="1"/>
              <a:t>and</a:t>
            </a:r>
            <a:r>
              <a:rPr lang="is-IS" sz="2400" dirty="0"/>
              <a:t> </a:t>
            </a:r>
            <a:r>
              <a:rPr lang="is-IS" sz="2400" dirty="0" err="1"/>
              <a:t>reflective</a:t>
            </a:r>
            <a:r>
              <a:rPr lang="is-IS" sz="2400" dirty="0"/>
              <a:t> </a:t>
            </a:r>
            <a:r>
              <a:rPr lang="is-IS" sz="2400" dirty="0" err="1"/>
              <a:t>societies</a:t>
            </a:r>
            <a:endParaRPr lang="is-I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19" y="1196752"/>
            <a:ext cx="8817837" cy="5400600"/>
          </a:xfrm>
        </p:spPr>
        <p:txBody>
          <a:bodyPr>
            <a:noAutofit/>
          </a:bodyPr>
          <a:lstStyle/>
          <a:p>
            <a:r>
              <a:rPr lang="en-US" sz="1800" dirty="0"/>
              <a:t>Economic recovery and inclusive and sustainable long-term growth with focus on </a:t>
            </a:r>
            <a:r>
              <a:rPr lang="en-US" sz="1800" u="sng" dirty="0"/>
              <a:t>co-creation for growth and inclusion</a:t>
            </a:r>
            <a:r>
              <a:rPr lang="en-US" sz="1800" dirty="0"/>
              <a:t>: engaging citizens, users, academia, social partners, public authorities, businesses including SMEs, creative sector and social entrepreneurs.</a:t>
            </a:r>
          </a:p>
          <a:p>
            <a:r>
              <a:rPr lang="en-US" sz="1800" dirty="0"/>
              <a:t> </a:t>
            </a:r>
            <a:r>
              <a:rPr lang="en-US" sz="1800" u="sng" dirty="0"/>
              <a:t>Reversing inequalities </a:t>
            </a:r>
            <a:r>
              <a:rPr lang="en-US" sz="1800" dirty="0"/>
              <a:t>in Europe. For more inclusive societies to take shape in the medium term, coherent visions will need to be devised on how to foster a social and economic framework that promotes fairness and sustainability in Europe.</a:t>
            </a:r>
          </a:p>
          <a:p>
            <a:r>
              <a:rPr lang="en-US" sz="1800" dirty="0"/>
              <a:t>The global environment in which the EU operates is constantly evolving. Recent developments show just how dynamically the strategic and geopolitical contexts are changing. A better understanding of Europe's </a:t>
            </a:r>
            <a:r>
              <a:rPr lang="en-US" sz="1800" u="sng" dirty="0"/>
              <a:t>cultural and social diversity </a:t>
            </a:r>
            <a:r>
              <a:rPr lang="en-US" sz="1800" dirty="0"/>
              <a:t>and of its past will inform the reflection about present problems and help to find solutions for shaping Europe's future.</a:t>
            </a:r>
          </a:p>
          <a:p>
            <a:pPr marL="487363" lvl="1" indent="0">
              <a:buNone/>
            </a:pPr>
            <a:r>
              <a:rPr lang="en-US" sz="1400" dirty="0"/>
              <a:t>CALL: CO-CREATION FOR GROWTH AND INCLUSION</a:t>
            </a:r>
          </a:p>
          <a:p>
            <a:pPr marL="487363" lvl="1" indent="0">
              <a:buNone/>
            </a:pPr>
            <a:r>
              <a:rPr lang="en-US" sz="1400" dirty="0"/>
              <a:t>CALL: UNDERSTANDING EUROPE - PROMOTING THE EUROPEAN PUBLIC AND CULTURAL SPACE</a:t>
            </a:r>
          </a:p>
          <a:p>
            <a:pPr marL="487363" lvl="1" indent="0">
              <a:buNone/>
            </a:pPr>
            <a:r>
              <a:rPr lang="en-US" sz="1400" dirty="0"/>
              <a:t>CALL: ENGAGING TOGETHER GLOBALLY</a:t>
            </a:r>
            <a:br>
              <a:rPr lang="en-US" sz="1400" dirty="0"/>
            </a:br>
            <a:r>
              <a:rPr lang="en-US" sz="1400" dirty="0"/>
              <a:t>CALL: REVERSING INEQUALITIES AND PROMOTING FAIRNESS</a:t>
            </a:r>
          </a:p>
        </p:txBody>
      </p:sp>
    </p:spTree>
    <p:extLst>
      <p:ext uri="{BB962C8B-B14F-4D97-AF65-F5344CB8AC3E}">
        <p14:creationId xmlns:p14="http://schemas.microsoft.com/office/powerpoint/2010/main" val="2929214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0"/>
            <a:ext cx="20002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20" y="0"/>
            <a:ext cx="7316408" cy="908720"/>
          </a:xfrm>
        </p:spPr>
        <p:txBody>
          <a:bodyPr>
            <a:normAutofit/>
          </a:bodyPr>
          <a:lstStyle/>
          <a:p>
            <a:r>
              <a:rPr lang="is-IS" dirty="0"/>
              <a:t>SSH </a:t>
            </a:r>
            <a:r>
              <a:rPr lang="is-IS" dirty="0" err="1"/>
              <a:t>flagged</a:t>
            </a:r>
            <a:r>
              <a:rPr lang="is-IS" dirty="0"/>
              <a:t> </a:t>
            </a:r>
            <a:r>
              <a:rPr lang="is-IS" dirty="0" err="1"/>
              <a:t>topics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371475" y="1192212"/>
            <a:ext cx="8401050" cy="490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432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0"/>
            <a:ext cx="20002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20" y="0"/>
            <a:ext cx="7316408" cy="908720"/>
          </a:xfrm>
        </p:spPr>
        <p:txBody>
          <a:bodyPr>
            <a:normAutofit/>
          </a:bodyPr>
          <a:lstStyle/>
          <a:p>
            <a:r>
              <a:rPr lang="en-US" dirty="0"/>
              <a:t>Quality of SSH integration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• the share of SSH partners is higher than 10%; </a:t>
            </a:r>
          </a:p>
          <a:p>
            <a:pPr marL="0" indent="0">
              <a:buNone/>
            </a:pPr>
            <a:r>
              <a:rPr lang="en-US" dirty="0"/>
              <a:t>• the budget going to SSH is higher than 10%; </a:t>
            </a:r>
          </a:p>
          <a:p>
            <a:pPr marL="0" indent="0">
              <a:buNone/>
            </a:pPr>
            <a:r>
              <a:rPr lang="en-US" dirty="0"/>
              <a:t>• contributions from the SSH are well integrated in project abstract, keywords, working </a:t>
            </a:r>
            <a:r>
              <a:rPr lang="en-US" dirty="0" err="1"/>
              <a:t>programmes</a:t>
            </a:r>
            <a:r>
              <a:rPr lang="en-US" dirty="0"/>
              <a:t> and deliverables; </a:t>
            </a:r>
          </a:p>
          <a:p>
            <a:pPr marL="0" indent="0">
              <a:buNone/>
            </a:pPr>
            <a:r>
              <a:rPr lang="en-US" dirty="0"/>
              <a:t>• contributions from the SSH came from at least two distinct SSH disciplines. 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692690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is-IS" sz="2400" dirty="0" err="1"/>
              <a:t>Useful</a:t>
            </a:r>
            <a:r>
              <a:rPr lang="is-IS" sz="2400" dirty="0"/>
              <a:t> </a:t>
            </a:r>
            <a:r>
              <a:rPr lang="is-IS" sz="2400" dirty="0" err="1"/>
              <a:t>links</a:t>
            </a:r>
            <a:endParaRPr lang="is-I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19" y="1196752"/>
            <a:ext cx="8817837" cy="5400600"/>
          </a:xfrm>
        </p:spPr>
        <p:txBody>
          <a:bodyPr>
            <a:noAutofit/>
          </a:bodyPr>
          <a:lstStyle/>
          <a:p>
            <a:pPr marL="487363" lvl="1" indent="0">
              <a:buNone/>
            </a:pPr>
            <a:r>
              <a:rPr lang="en-US" sz="2600" dirty="0"/>
              <a:t>Participant portal </a:t>
            </a:r>
            <a:r>
              <a:rPr lang="en-US" sz="2600" dirty="0">
                <a:hlinkClick r:id="rId3"/>
              </a:rPr>
              <a:t>http://ec.europa.eu/research/participants/portal/desktop/en/home.html</a:t>
            </a:r>
            <a:endParaRPr lang="en-US" sz="2600" dirty="0"/>
          </a:p>
          <a:p>
            <a:pPr marL="487363" lvl="1" indent="0">
              <a:buNone/>
            </a:pPr>
            <a:r>
              <a:rPr lang="en-US" sz="2600" dirty="0"/>
              <a:t>SSH topics in the participant portal</a:t>
            </a:r>
          </a:p>
          <a:p>
            <a:pPr marL="487363" lvl="1" indent="0">
              <a:buNone/>
            </a:pPr>
            <a:r>
              <a:rPr lang="en-US" sz="2600" dirty="0">
                <a:hlinkClick r:id="rId4"/>
              </a:rPr>
              <a:t>http://ec.europa.eu/research/participants/portal/desktop/en/opportunities/h2020/ftags/ssh.html#c,topics=flags/s/SSH/1/1&amp;+callStatus/asc</a:t>
            </a:r>
            <a:endParaRPr lang="en-US" sz="2600" dirty="0"/>
          </a:p>
          <a:p>
            <a:pPr marL="487363" lvl="1" indent="0">
              <a:buNone/>
            </a:pPr>
            <a:r>
              <a:rPr lang="en-US" sz="2600" dirty="0" err="1"/>
              <a:t>Oportunities</a:t>
            </a:r>
            <a:r>
              <a:rPr lang="en-US" sz="2600" dirty="0"/>
              <a:t> for SSH Researchers in H2020 </a:t>
            </a:r>
            <a:r>
              <a:rPr lang="en-US" sz="2600" dirty="0">
                <a:hlinkClick r:id="rId5"/>
              </a:rPr>
              <a:t>http://www.net4society.eu/public/949.php</a:t>
            </a:r>
            <a:endParaRPr lang="en-US" sz="2600" dirty="0"/>
          </a:p>
          <a:p>
            <a:pPr marL="487363" lvl="1" indent="0">
              <a:buNone/>
            </a:pPr>
            <a:r>
              <a:rPr lang="en-US" sz="2600" dirty="0"/>
              <a:t>Newsletters and ISSUES magazine: </a:t>
            </a:r>
            <a:r>
              <a:rPr lang="en-US" sz="2600" dirty="0">
                <a:hlinkClick r:id="rId6"/>
              </a:rPr>
              <a:t>http://www.net4society.eu/public/newsletters.php</a:t>
            </a:r>
            <a:endParaRPr lang="en-US" sz="2600" dirty="0"/>
          </a:p>
          <a:p>
            <a:pPr marL="487363" lvl="1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430296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0"/>
            <a:ext cx="20002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1470"/>
            <a:ext cx="7316408" cy="908720"/>
          </a:xfrm>
        </p:spPr>
        <p:txBody>
          <a:bodyPr>
            <a:normAutofit/>
          </a:bodyPr>
          <a:lstStyle/>
          <a:p>
            <a:r>
              <a:rPr lang="en-US" dirty="0"/>
              <a:t>Writing impact into SSH proposals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instrumental (influencing policy making) </a:t>
            </a:r>
          </a:p>
          <a:p>
            <a:r>
              <a:rPr lang="en-GB" dirty="0"/>
              <a:t>conceptual (understanding policy making) </a:t>
            </a:r>
          </a:p>
          <a:p>
            <a:r>
              <a:rPr lang="en-GB" dirty="0"/>
              <a:t>capacity building (technical and personal skill development) </a:t>
            </a:r>
          </a:p>
          <a:p>
            <a:pPr marL="0" indent="0">
              <a:buNone/>
            </a:pP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64754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0"/>
            <a:ext cx="20002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20" y="0"/>
            <a:ext cx="7920880" cy="864096"/>
          </a:xfrm>
        </p:spPr>
        <p:txBody>
          <a:bodyPr/>
          <a:lstStyle/>
          <a:p>
            <a:r>
              <a:rPr lang="is-IS" dirty="0"/>
              <a:t>HERA AND NORFACE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328592"/>
          </a:xfrm>
        </p:spPr>
        <p:txBody>
          <a:bodyPr>
            <a:normAutofit/>
          </a:bodyPr>
          <a:lstStyle/>
          <a:p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ERA-NETS for </a:t>
            </a:r>
            <a:r>
              <a:rPr lang="en-GB" sz="2800" dirty="0" err="1"/>
              <a:t>Humanties</a:t>
            </a:r>
            <a:r>
              <a:rPr lang="en-GB" sz="2800" dirty="0"/>
              <a:t> (HERA) and Social Sciences (</a:t>
            </a:r>
            <a:r>
              <a:rPr lang="en-GB" sz="2800" dirty="0" err="1"/>
              <a:t>Norface</a:t>
            </a:r>
            <a:r>
              <a:rPr lang="en-GB" sz="2800" dirty="0"/>
              <a:t>). Co-funded by national Research Councils. </a:t>
            </a:r>
          </a:p>
          <a:p>
            <a:r>
              <a:rPr lang="en-GB" sz="2800" dirty="0"/>
              <a:t>Bottom-up topics based on the ERA-NET calls.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691537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13506</TotalTime>
  <Words>546</Words>
  <Application>Microsoft Office PowerPoint</Application>
  <PresentationFormat>On-screen Show (4:3)</PresentationFormat>
  <Paragraphs>80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Office Theme</vt:lpstr>
      <vt:lpstr>PowerPoint Presentation</vt:lpstr>
      <vt:lpstr>The international division at Rannís</vt:lpstr>
      <vt:lpstr>PowerPoint Presentation</vt:lpstr>
      <vt:lpstr>Societal Challenge 6: Europe in a changing world – inclusive, innovative and reflective societies</vt:lpstr>
      <vt:lpstr>SSH flagged topics</vt:lpstr>
      <vt:lpstr>Quality of SSH integration</vt:lpstr>
      <vt:lpstr>Useful links</vt:lpstr>
      <vt:lpstr>Writing impact into SSH proposals</vt:lpstr>
      <vt:lpstr>HERA AND NORFACE</vt:lpstr>
      <vt:lpstr>HERA – Humanities Era-Net</vt:lpstr>
      <vt:lpstr>Norface – Social Sciences Era-Net</vt:lpstr>
      <vt:lpstr>COST</vt:lpstr>
      <vt:lpstr>How to build a consortium?</vt:lpstr>
      <vt:lpstr>How to find previously funded projects?</vt:lpstr>
    </vt:vector>
  </TitlesOfParts>
  <Company>Rannsóknamiðstöð Íslands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alla</dc:creator>
  <cp:lastModifiedBy>Ásta Sif</cp:lastModifiedBy>
  <cp:revision>233</cp:revision>
  <cp:lastPrinted>2016-10-13T15:41:37Z</cp:lastPrinted>
  <dcterms:created xsi:type="dcterms:W3CDTF">2011-03-01T11:45:56Z</dcterms:created>
  <dcterms:modified xsi:type="dcterms:W3CDTF">2016-10-24T09:14:57Z</dcterms:modified>
</cp:coreProperties>
</file>